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7"/>
  </p:notesMasterIdLst>
  <p:sldIdLst>
    <p:sldId id="256" r:id="rId2"/>
    <p:sldId id="257" r:id="rId3"/>
    <p:sldId id="337" r:id="rId4"/>
    <p:sldId id="358" r:id="rId5"/>
    <p:sldId id="359" r:id="rId6"/>
    <p:sldId id="360" r:id="rId7"/>
    <p:sldId id="366" r:id="rId8"/>
    <p:sldId id="365" r:id="rId9"/>
    <p:sldId id="364" r:id="rId10"/>
    <p:sldId id="363" r:id="rId11"/>
    <p:sldId id="361" r:id="rId12"/>
    <p:sldId id="372" r:id="rId13"/>
    <p:sldId id="371" r:id="rId14"/>
    <p:sldId id="373" r:id="rId15"/>
    <p:sldId id="370" r:id="rId16"/>
    <p:sldId id="374" r:id="rId17"/>
    <p:sldId id="369" r:id="rId18"/>
    <p:sldId id="375" r:id="rId19"/>
    <p:sldId id="380" r:id="rId20"/>
    <p:sldId id="381" r:id="rId21"/>
    <p:sldId id="379" r:id="rId22"/>
    <p:sldId id="378" r:id="rId23"/>
    <p:sldId id="382" r:id="rId24"/>
    <p:sldId id="383" r:id="rId25"/>
    <p:sldId id="384" r:id="rId26"/>
    <p:sldId id="385" r:id="rId27"/>
    <p:sldId id="386" r:id="rId28"/>
    <p:sldId id="387" r:id="rId29"/>
    <p:sldId id="388" r:id="rId30"/>
    <p:sldId id="389" r:id="rId31"/>
    <p:sldId id="390" r:id="rId32"/>
    <p:sldId id="391" r:id="rId33"/>
    <p:sldId id="392" r:id="rId34"/>
    <p:sldId id="368" r:id="rId35"/>
    <p:sldId id="327" r:id="rId36"/>
  </p:sldIdLst>
  <p:sldSz cx="9144000" cy="5143500" type="screen16x9"/>
  <p:notesSz cx="6858000" cy="9144000"/>
  <p:embeddedFontLst>
    <p:embeddedFont>
      <p:font typeface="Cambria Math" panose="02040503050406030204" pitchFamily="18" charset="0"/>
      <p:regular r:id="rId38"/>
    </p:embeddedFont>
    <p:embeddedFont>
      <p:font typeface="Oswald" pitchFamily="2" charset="0"/>
      <p:regular r:id="rId39"/>
      <p:bold r:id="rId40"/>
    </p:embeddedFont>
    <p:embeddedFont>
      <p:font typeface="Source Sans Pro" panose="020B050303040302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8E29EB0-848B-4A0F-9A9D-248527BC3FD5}">
  <a:tblStyle styleId="{88E29EB0-848B-4A0F-9A9D-248527BC3FD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BD1CDEA-F0F1-41EB-9802-47C02A0AEE1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16" autoAdjust="0"/>
    <p:restoredTop sz="94660"/>
  </p:normalViewPr>
  <p:slideViewPr>
    <p:cSldViewPr snapToGrid="0">
      <p:cViewPr varScale="1">
        <p:scale>
          <a:sx n="108" d="100"/>
          <a:sy n="10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0225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863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890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030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4816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336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858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65094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2418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5904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17699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19179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4022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5113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1388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4705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9440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566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167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791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6199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417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39225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0445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63875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7803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010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5069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817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4124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5760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683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1024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6"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39486" y="478457"/>
            <a:ext cx="5502095" cy="125819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solidFill>
                  <a:schemeClr val="tx1"/>
                </a:solidFill>
              </a:rPr>
              <a:t>Analysis of Horn Antenna in C-band</a:t>
            </a:r>
          </a:p>
        </p:txBody>
      </p:sp>
      <p:sp>
        <p:nvSpPr>
          <p:cNvPr id="2" name="Google Shape;464;p13">
            <a:extLst>
              <a:ext uri="{FF2B5EF4-FFF2-40B4-BE49-F238E27FC236}">
                <a16:creationId xmlns:a16="http://schemas.microsoft.com/office/drawing/2014/main" id="{67A2A89D-5FF0-B004-D4A5-2AC2877D937E}"/>
              </a:ext>
            </a:extLst>
          </p:cNvPr>
          <p:cNvSpPr txBox="1">
            <a:spLocks/>
          </p:cNvSpPr>
          <p:nvPr/>
        </p:nvSpPr>
        <p:spPr>
          <a:xfrm>
            <a:off x="239486" y="3099515"/>
            <a:ext cx="5610300" cy="18788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9pPr>
          </a:lstStyle>
          <a:p>
            <a:pPr algn="l"/>
            <a:r>
              <a:rPr lang="en-US" sz="2400" dirty="0"/>
              <a:t>Alireza Javid</a:t>
            </a:r>
          </a:p>
          <a:p>
            <a:pPr algn="l"/>
            <a:endParaRPr lang="en-US" sz="2400" dirty="0"/>
          </a:p>
          <a:p>
            <a:pPr algn="l"/>
            <a:r>
              <a:rPr lang="en-US" sz="2400" dirty="0"/>
              <a:t>Antenna Theory</a:t>
            </a:r>
          </a:p>
          <a:p>
            <a:pPr algn="l"/>
            <a:br>
              <a:rPr lang="en-US" sz="1000" dirty="0">
                <a:latin typeface="Oswald" pitchFamily="2" charset="0"/>
              </a:rPr>
            </a:br>
            <a:endParaRPr lang="en-US" sz="2400" dirty="0">
              <a:latin typeface="Oswald" pitchFamily="2" charset="0"/>
            </a:endParaRPr>
          </a:p>
        </p:txBody>
      </p:sp>
      <p:sp>
        <p:nvSpPr>
          <p:cNvPr id="3" name="Google Shape;464;p13">
            <a:extLst>
              <a:ext uri="{FF2B5EF4-FFF2-40B4-BE49-F238E27FC236}">
                <a16:creationId xmlns:a16="http://schemas.microsoft.com/office/drawing/2014/main" id="{B7567C07-3DD0-CECE-82B8-1FD2CDBF7FCD}"/>
              </a:ext>
            </a:extLst>
          </p:cNvPr>
          <p:cNvSpPr txBox="1">
            <a:spLocks/>
          </p:cNvSpPr>
          <p:nvPr/>
        </p:nvSpPr>
        <p:spPr>
          <a:xfrm>
            <a:off x="6939156" y="4585174"/>
            <a:ext cx="1965358" cy="798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9pPr>
          </a:lstStyle>
          <a:p>
            <a:pPr algn="l"/>
            <a:endParaRPr lang="en-US" sz="2400" dirty="0"/>
          </a:p>
          <a:p>
            <a:pPr algn="l"/>
            <a:r>
              <a:rPr lang="en-US" sz="1800" b="0" i="0" dirty="0">
                <a:solidFill>
                  <a:srgbClr val="FFFBF0"/>
                </a:solidFill>
                <a:effectLst/>
                <a:latin typeface="Oswald" pitchFamily="2" charset="0"/>
              </a:rPr>
              <a:t>University of Tehran</a:t>
            </a:r>
            <a:endParaRPr lang="en-US" sz="2400" dirty="0">
              <a:latin typeface="Oswald"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2" name="Google Shape;469;p14">
            <a:extLst>
              <a:ext uri="{FF2B5EF4-FFF2-40B4-BE49-F238E27FC236}">
                <a16:creationId xmlns:a16="http://schemas.microsoft.com/office/drawing/2014/main" id="{49E69E90-9F82-6A6E-E6F8-5AB3867A3D02}"/>
              </a:ext>
            </a:extLst>
          </p:cNvPr>
          <p:cNvSpPr txBox="1">
            <a:spLocks noGrp="1"/>
          </p:cNvSpPr>
          <p:nvPr>
            <p:ph type="title"/>
          </p:nvPr>
        </p:nvSpPr>
        <p:spPr>
          <a:xfrm>
            <a:off x="558652" y="242493"/>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Analysis of a Horn Antenna</a:t>
            </a:r>
          </a:p>
        </p:txBody>
      </p:sp>
      <p:pic>
        <p:nvPicPr>
          <p:cNvPr id="4" name="Picture 3">
            <a:extLst>
              <a:ext uri="{FF2B5EF4-FFF2-40B4-BE49-F238E27FC236}">
                <a16:creationId xmlns:a16="http://schemas.microsoft.com/office/drawing/2014/main" id="{4E9DC1EC-C4F8-D586-F070-E37B1FB1F8CC}"/>
              </a:ext>
            </a:extLst>
          </p:cNvPr>
          <p:cNvPicPr>
            <a:picLocks noChangeAspect="1"/>
          </p:cNvPicPr>
          <p:nvPr/>
        </p:nvPicPr>
        <p:blipFill>
          <a:blip r:embed="rId3"/>
          <a:stretch>
            <a:fillRect/>
          </a:stretch>
        </p:blipFill>
        <p:spPr>
          <a:xfrm>
            <a:off x="2351208" y="1063256"/>
            <a:ext cx="3411488" cy="3272000"/>
          </a:xfrm>
          <a:prstGeom prst="rect">
            <a:avLst/>
          </a:prstGeom>
        </p:spPr>
      </p:pic>
    </p:spTree>
    <p:extLst>
      <p:ext uri="{BB962C8B-B14F-4D97-AF65-F5344CB8AC3E}">
        <p14:creationId xmlns:p14="http://schemas.microsoft.com/office/powerpoint/2010/main" val="5812974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2" name="Google Shape;469;p14">
            <a:extLst>
              <a:ext uri="{FF2B5EF4-FFF2-40B4-BE49-F238E27FC236}">
                <a16:creationId xmlns:a16="http://schemas.microsoft.com/office/drawing/2014/main" id="{49E69E90-9F82-6A6E-E6F8-5AB3867A3D02}"/>
              </a:ext>
            </a:extLst>
          </p:cNvPr>
          <p:cNvSpPr txBox="1">
            <a:spLocks noGrp="1"/>
          </p:cNvSpPr>
          <p:nvPr>
            <p:ph type="title"/>
          </p:nvPr>
        </p:nvSpPr>
        <p:spPr>
          <a:xfrm>
            <a:off x="558652" y="242493"/>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A PEC Plane Between 2 Horn Antennas</a:t>
            </a:r>
          </a:p>
        </p:txBody>
      </p:sp>
      <mc:AlternateContent xmlns:mc="http://schemas.openxmlformats.org/markup-compatibility/2006">
        <mc:Choice xmlns:a14="http://schemas.microsoft.com/office/drawing/2010/main" Requires="a14">
          <p:sp>
            <p:nvSpPr>
              <p:cNvPr id="7" name="Google Shape;472;p14">
                <a:extLst>
                  <a:ext uri="{FF2B5EF4-FFF2-40B4-BE49-F238E27FC236}">
                    <a16:creationId xmlns:a16="http://schemas.microsoft.com/office/drawing/2014/main" id="{B7DDA3CB-05D2-53E8-52CB-8E0E59210C19}"/>
                  </a:ext>
                </a:extLst>
              </p:cNvPr>
              <p:cNvSpPr txBox="1"/>
              <p:nvPr/>
            </p:nvSpPr>
            <p:spPr>
              <a:xfrm>
                <a:off x="820922" y="950829"/>
                <a:ext cx="7678036" cy="1146049"/>
              </a:xfrm>
              <a:prstGeom prst="rect">
                <a:avLst/>
              </a:prstGeom>
              <a:noFill/>
              <a:ln>
                <a:noFill/>
              </a:ln>
            </p:spPr>
            <p:txBody>
              <a:bodyPr spcFirstLastPara="1" wrap="square" lIns="91425" tIns="91425" rIns="91425" bIns="91425" anchor="t" anchorCtr="0">
                <a:noAutofit/>
              </a:bodyPr>
              <a:lstStyle/>
              <a:p>
                <a:pPr marL="457200" lvl="0" indent="-355600">
                  <a:spcBef>
                    <a:spcPts val="600"/>
                  </a:spcBef>
                  <a:buSzPts val="2000"/>
                  <a:buChar char="◉"/>
                </a:pPr>
                <a:r>
                  <a:rPr lang="en-US" dirty="0">
                    <a:latin typeface="Source Sans Pro" panose="020B0503030403020204" pitchFamily="34" charset="0"/>
                    <a:ea typeface="Source Sans Pro" panose="020B0503030403020204" pitchFamily="34" charset="0"/>
                  </a:rPr>
                  <a:t>In this part we analysis a problem which we have separated two antennas with a PEC plane with </a:t>
                </a:r>
                <a14:m>
                  <m:oMath xmlns:m="http://schemas.openxmlformats.org/officeDocument/2006/math">
                    <m:r>
                      <a:rPr lang="en-US" b="0" i="0" dirty="0" smtClean="0">
                        <a:latin typeface="Cambria Math" panose="02040503050406030204" pitchFamily="18" charset="0"/>
                      </a:rPr>
                      <m:t>0</m:t>
                    </m:r>
                    <m:r>
                      <a:rPr lang="en-US" b="0" i="0" dirty="0" smtClean="0">
                        <a:latin typeface="Cambria Math" panose="02040503050406030204" pitchFamily="18" charset="0"/>
                      </a:rPr>
                      <m:t>.</m:t>
                    </m:r>
                    <m:r>
                      <a:rPr lang="en-US" b="0" i="0" dirty="0" smtClean="0">
                        <a:latin typeface="Cambria Math" panose="02040503050406030204" pitchFamily="18" charset="0"/>
                      </a:rPr>
                      <m:t>01</m:t>
                    </m:r>
                    <m:r>
                      <a:rPr lang="en-US" i="1" dirty="0">
                        <a:latin typeface="Cambria Math" panose="02040503050406030204" pitchFamily="18" charset="0"/>
                      </a:rPr>
                      <m:t>𝜆</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0</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6122</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𝑚𝑚</m:t>
                    </m:r>
                  </m:oMath>
                </a14:m>
                <a:r>
                  <a:rPr lang="en-US" dirty="0">
                    <a:latin typeface="Source Sans Pro" panose="020B0503030403020204" pitchFamily="34" charset="0"/>
                    <a:ea typeface="Source Sans Pro" panose="020B0503030403020204" pitchFamily="34" charset="0"/>
                  </a:rPr>
                  <a:t> thickness and their distance is 5</a:t>
                </a:r>
                <a14:m>
                  <m:oMath xmlns:m="http://schemas.openxmlformats.org/officeDocument/2006/math">
                    <m:r>
                      <a:rPr lang="en-US" i="1" dirty="0" smtClean="0">
                        <a:latin typeface="Cambria Math" panose="02040503050406030204" pitchFamily="18" charset="0"/>
                      </a:rPr>
                      <m:t>𝜆</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306</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𝑚𝑚</m:t>
                    </m:r>
                  </m:oMath>
                </a14:m>
                <a:r>
                  <a:rPr lang="en-US" dirty="0">
                    <a:latin typeface="Source Sans Pro" panose="020B0503030403020204" pitchFamily="34" charset="0"/>
                    <a:ea typeface="Source Sans Pro" panose="020B0503030403020204" pitchFamily="34" charset="0"/>
                  </a:rPr>
                  <a:t> </a:t>
                </a:r>
              </a:p>
            </p:txBody>
          </p:sp>
        </mc:Choice>
        <mc:Fallback>
          <p:sp>
            <p:nvSpPr>
              <p:cNvPr id="7" name="Google Shape;472;p14">
                <a:extLst>
                  <a:ext uri="{FF2B5EF4-FFF2-40B4-BE49-F238E27FC236}">
                    <a16:creationId xmlns:a16="http://schemas.microsoft.com/office/drawing/2014/main" id="{B7DDA3CB-05D2-53E8-52CB-8E0E59210C19}"/>
                  </a:ext>
                </a:extLst>
              </p:cNvPr>
              <p:cNvSpPr txBox="1">
                <a:spLocks noRot="1" noChangeAspect="1" noMove="1" noResize="1" noEditPoints="1" noAdjustHandles="1" noChangeArrowheads="1" noChangeShapeType="1" noTextEdit="1"/>
              </p:cNvSpPr>
              <p:nvPr/>
            </p:nvSpPr>
            <p:spPr>
              <a:xfrm>
                <a:off x="820922" y="950829"/>
                <a:ext cx="7678036" cy="1146049"/>
              </a:xfrm>
              <a:prstGeom prst="rect">
                <a:avLst/>
              </a:prstGeom>
              <a:blipFill>
                <a:blip r:embed="rId3"/>
                <a:stretch>
                  <a:fillRect/>
                </a:stretch>
              </a:blipFill>
              <a:ln>
                <a:noFill/>
              </a:ln>
            </p:spPr>
            <p:txBody>
              <a:bodyPr/>
              <a:lstStyle/>
              <a:p>
                <a:r>
                  <a:rPr lang="en-US">
                    <a:noFill/>
                  </a:rPr>
                  <a:t> </a:t>
                </a:r>
              </a:p>
            </p:txBody>
          </p:sp>
        </mc:Fallback>
      </mc:AlternateContent>
      <p:pic>
        <p:nvPicPr>
          <p:cNvPr id="4" name="Picture 3">
            <a:extLst>
              <a:ext uri="{FF2B5EF4-FFF2-40B4-BE49-F238E27FC236}">
                <a16:creationId xmlns:a16="http://schemas.microsoft.com/office/drawing/2014/main" id="{E7FAE891-6806-BFAE-B492-A40B65E98C91}"/>
              </a:ext>
            </a:extLst>
          </p:cNvPr>
          <p:cNvPicPr>
            <a:picLocks noChangeAspect="1"/>
          </p:cNvPicPr>
          <p:nvPr/>
        </p:nvPicPr>
        <p:blipFill>
          <a:blip r:embed="rId4"/>
          <a:stretch>
            <a:fillRect/>
          </a:stretch>
        </p:blipFill>
        <p:spPr>
          <a:xfrm>
            <a:off x="2481422" y="1856272"/>
            <a:ext cx="4181156" cy="2671384"/>
          </a:xfrm>
          <a:prstGeom prst="rect">
            <a:avLst/>
          </a:prstGeom>
        </p:spPr>
      </p:pic>
    </p:spTree>
    <p:extLst>
      <p:ext uri="{BB962C8B-B14F-4D97-AF65-F5344CB8AC3E}">
        <p14:creationId xmlns:p14="http://schemas.microsoft.com/office/powerpoint/2010/main" val="17392270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2" name="Google Shape;469;p14">
            <a:extLst>
              <a:ext uri="{FF2B5EF4-FFF2-40B4-BE49-F238E27FC236}">
                <a16:creationId xmlns:a16="http://schemas.microsoft.com/office/drawing/2014/main" id="{49E69E90-9F82-6A6E-E6F8-5AB3867A3D02}"/>
              </a:ext>
            </a:extLst>
          </p:cNvPr>
          <p:cNvSpPr txBox="1">
            <a:spLocks noGrp="1"/>
          </p:cNvSpPr>
          <p:nvPr>
            <p:ph type="title"/>
          </p:nvPr>
        </p:nvSpPr>
        <p:spPr>
          <a:xfrm>
            <a:off x="558652" y="242493"/>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A PEC Plane Between 2 Horn Antennas</a:t>
            </a:r>
          </a:p>
        </p:txBody>
      </p:sp>
      <p:pic>
        <p:nvPicPr>
          <p:cNvPr id="5" name="Picture 4">
            <a:extLst>
              <a:ext uri="{FF2B5EF4-FFF2-40B4-BE49-F238E27FC236}">
                <a16:creationId xmlns:a16="http://schemas.microsoft.com/office/drawing/2014/main" id="{22E9F6AE-206D-5F1B-3C63-C5B4FFBDE5F4}"/>
              </a:ext>
            </a:extLst>
          </p:cNvPr>
          <p:cNvPicPr>
            <a:picLocks noChangeAspect="1"/>
          </p:cNvPicPr>
          <p:nvPr/>
        </p:nvPicPr>
        <p:blipFill>
          <a:blip r:embed="rId3"/>
          <a:stretch>
            <a:fillRect/>
          </a:stretch>
        </p:blipFill>
        <p:spPr>
          <a:xfrm>
            <a:off x="1618219" y="1253529"/>
            <a:ext cx="5907562" cy="3141262"/>
          </a:xfrm>
          <a:prstGeom prst="rect">
            <a:avLst/>
          </a:prstGeom>
        </p:spPr>
      </p:pic>
    </p:spTree>
    <p:extLst>
      <p:ext uri="{BB962C8B-B14F-4D97-AF65-F5344CB8AC3E}">
        <p14:creationId xmlns:p14="http://schemas.microsoft.com/office/powerpoint/2010/main" val="41490613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2" name="Google Shape;469;p14">
            <a:extLst>
              <a:ext uri="{FF2B5EF4-FFF2-40B4-BE49-F238E27FC236}">
                <a16:creationId xmlns:a16="http://schemas.microsoft.com/office/drawing/2014/main" id="{49E69E90-9F82-6A6E-E6F8-5AB3867A3D02}"/>
              </a:ext>
            </a:extLst>
          </p:cNvPr>
          <p:cNvSpPr txBox="1">
            <a:spLocks noGrp="1"/>
          </p:cNvSpPr>
          <p:nvPr>
            <p:ph type="title"/>
          </p:nvPr>
        </p:nvSpPr>
        <p:spPr>
          <a:xfrm>
            <a:off x="558652" y="242493"/>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A PEC Plane Between 2 Horn Antennas</a:t>
            </a:r>
          </a:p>
        </p:txBody>
      </p:sp>
      <p:pic>
        <p:nvPicPr>
          <p:cNvPr id="5" name="Picture 4">
            <a:extLst>
              <a:ext uri="{FF2B5EF4-FFF2-40B4-BE49-F238E27FC236}">
                <a16:creationId xmlns:a16="http://schemas.microsoft.com/office/drawing/2014/main" id="{A1DFFC49-9C93-A349-087E-61EDA7660E7E}"/>
              </a:ext>
            </a:extLst>
          </p:cNvPr>
          <p:cNvPicPr>
            <a:picLocks noChangeAspect="1"/>
          </p:cNvPicPr>
          <p:nvPr/>
        </p:nvPicPr>
        <p:blipFill>
          <a:blip r:embed="rId3"/>
          <a:stretch>
            <a:fillRect/>
          </a:stretch>
        </p:blipFill>
        <p:spPr>
          <a:xfrm>
            <a:off x="248093" y="1646160"/>
            <a:ext cx="3559151" cy="1892528"/>
          </a:xfrm>
          <a:prstGeom prst="rect">
            <a:avLst/>
          </a:prstGeom>
        </p:spPr>
      </p:pic>
      <p:pic>
        <p:nvPicPr>
          <p:cNvPr id="8" name="Picture 7">
            <a:extLst>
              <a:ext uri="{FF2B5EF4-FFF2-40B4-BE49-F238E27FC236}">
                <a16:creationId xmlns:a16="http://schemas.microsoft.com/office/drawing/2014/main" id="{6F833B34-51B8-8F41-2D36-D003735E7C6E}"/>
              </a:ext>
            </a:extLst>
          </p:cNvPr>
          <p:cNvPicPr>
            <a:picLocks noChangeAspect="1"/>
          </p:cNvPicPr>
          <p:nvPr/>
        </p:nvPicPr>
        <p:blipFill>
          <a:blip r:embed="rId4"/>
          <a:stretch>
            <a:fillRect/>
          </a:stretch>
        </p:blipFill>
        <p:spPr>
          <a:xfrm>
            <a:off x="3127799" y="1646160"/>
            <a:ext cx="3559151" cy="1892528"/>
          </a:xfrm>
          <a:prstGeom prst="rect">
            <a:avLst/>
          </a:prstGeom>
        </p:spPr>
      </p:pic>
      <p:pic>
        <p:nvPicPr>
          <p:cNvPr id="10" name="Picture 9">
            <a:extLst>
              <a:ext uri="{FF2B5EF4-FFF2-40B4-BE49-F238E27FC236}">
                <a16:creationId xmlns:a16="http://schemas.microsoft.com/office/drawing/2014/main" id="{9D9820E8-2D5B-2244-FA3A-616F12C71BFB}"/>
              </a:ext>
            </a:extLst>
          </p:cNvPr>
          <p:cNvPicPr>
            <a:picLocks noChangeAspect="1"/>
          </p:cNvPicPr>
          <p:nvPr/>
        </p:nvPicPr>
        <p:blipFill rotWithShape="1">
          <a:blip r:embed="rId5"/>
          <a:srcRect r="26335"/>
          <a:stretch/>
        </p:blipFill>
        <p:spPr>
          <a:xfrm>
            <a:off x="6188150" y="1640434"/>
            <a:ext cx="2629785" cy="1898254"/>
          </a:xfrm>
          <a:prstGeom prst="rect">
            <a:avLst/>
          </a:prstGeom>
        </p:spPr>
      </p:pic>
    </p:spTree>
    <p:extLst>
      <p:ext uri="{BB962C8B-B14F-4D97-AF65-F5344CB8AC3E}">
        <p14:creationId xmlns:p14="http://schemas.microsoft.com/office/powerpoint/2010/main" val="35726681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2" name="Google Shape;469;p14">
            <a:extLst>
              <a:ext uri="{FF2B5EF4-FFF2-40B4-BE49-F238E27FC236}">
                <a16:creationId xmlns:a16="http://schemas.microsoft.com/office/drawing/2014/main" id="{49E69E90-9F82-6A6E-E6F8-5AB3867A3D02}"/>
              </a:ext>
            </a:extLst>
          </p:cNvPr>
          <p:cNvSpPr txBox="1">
            <a:spLocks noGrp="1"/>
          </p:cNvSpPr>
          <p:nvPr>
            <p:ph type="title"/>
          </p:nvPr>
        </p:nvSpPr>
        <p:spPr>
          <a:xfrm>
            <a:off x="558652" y="242493"/>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A PEC Plane Between 2 Horn Antennas</a:t>
            </a:r>
          </a:p>
        </p:txBody>
      </p:sp>
      <p:pic>
        <p:nvPicPr>
          <p:cNvPr id="4" name="Picture 3">
            <a:extLst>
              <a:ext uri="{FF2B5EF4-FFF2-40B4-BE49-F238E27FC236}">
                <a16:creationId xmlns:a16="http://schemas.microsoft.com/office/drawing/2014/main" id="{495BF24D-8247-50A7-6A4D-0F2B0B5F5B97}"/>
              </a:ext>
            </a:extLst>
          </p:cNvPr>
          <p:cNvPicPr>
            <a:picLocks noChangeAspect="1"/>
          </p:cNvPicPr>
          <p:nvPr/>
        </p:nvPicPr>
        <p:blipFill>
          <a:blip r:embed="rId3"/>
          <a:stretch>
            <a:fillRect/>
          </a:stretch>
        </p:blipFill>
        <p:spPr>
          <a:xfrm>
            <a:off x="1523350" y="1078795"/>
            <a:ext cx="5067203" cy="3237489"/>
          </a:xfrm>
          <a:prstGeom prst="rect">
            <a:avLst/>
          </a:prstGeom>
        </p:spPr>
      </p:pic>
    </p:spTree>
    <p:extLst>
      <p:ext uri="{BB962C8B-B14F-4D97-AF65-F5344CB8AC3E}">
        <p14:creationId xmlns:p14="http://schemas.microsoft.com/office/powerpoint/2010/main" val="30152886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2" name="Google Shape;469;p14">
            <a:extLst>
              <a:ext uri="{FF2B5EF4-FFF2-40B4-BE49-F238E27FC236}">
                <a16:creationId xmlns:a16="http://schemas.microsoft.com/office/drawing/2014/main" id="{49E69E90-9F82-6A6E-E6F8-5AB3867A3D02}"/>
              </a:ext>
            </a:extLst>
          </p:cNvPr>
          <p:cNvSpPr txBox="1">
            <a:spLocks noGrp="1"/>
          </p:cNvSpPr>
          <p:nvPr>
            <p:ph type="title"/>
          </p:nvPr>
        </p:nvSpPr>
        <p:spPr>
          <a:xfrm>
            <a:off x="558652" y="242493"/>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A PEC Plane Between 2 Horn Antennas</a:t>
            </a:r>
          </a:p>
        </p:txBody>
      </p:sp>
      <mc:AlternateContent xmlns:mc="http://schemas.openxmlformats.org/markup-compatibility/2006">
        <mc:Choice xmlns:a14="http://schemas.microsoft.com/office/drawing/2010/main" Requires="a14">
          <p:sp>
            <p:nvSpPr>
              <p:cNvPr id="7" name="Google Shape;472;p14">
                <a:extLst>
                  <a:ext uri="{FF2B5EF4-FFF2-40B4-BE49-F238E27FC236}">
                    <a16:creationId xmlns:a16="http://schemas.microsoft.com/office/drawing/2014/main" id="{B7DDA3CB-05D2-53E8-52CB-8E0E59210C19}"/>
                  </a:ext>
                </a:extLst>
              </p:cNvPr>
              <p:cNvSpPr txBox="1"/>
              <p:nvPr/>
            </p:nvSpPr>
            <p:spPr>
              <a:xfrm>
                <a:off x="820922" y="950829"/>
                <a:ext cx="7678036" cy="1146049"/>
              </a:xfrm>
              <a:prstGeom prst="rect">
                <a:avLst/>
              </a:prstGeom>
              <a:noFill/>
              <a:ln>
                <a:noFill/>
              </a:ln>
            </p:spPr>
            <p:txBody>
              <a:bodyPr spcFirstLastPara="1" wrap="square" lIns="91425" tIns="91425" rIns="91425" bIns="91425" anchor="t" anchorCtr="0">
                <a:noAutofit/>
              </a:bodyPr>
              <a:lstStyle/>
              <a:p>
                <a:pPr marL="457200" lvl="1" indent="-355600">
                  <a:spcBef>
                    <a:spcPts val="600"/>
                  </a:spcBef>
                  <a:buSzPts val="2000"/>
                  <a:buChar char="◉"/>
                </a:pPr>
                <a:r>
                  <a:rPr lang="en-US" dirty="0">
                    <a:latin typeface="Source Sans Pro" panose="020B0503030403020204" pitchFamily="34" charset="0"/>
                    <a:ea typeface="Source Sans Pro" panose="020B0503030403020204" pitchFamily="34" charset="0"/>
                  </a:rPr>
                  <a:t>Now we increase their  distance to 1</a:t>
                </a:r>
                <a14:m>
                  <m:oMath xmlns:m="http://schemas.openxmlformats.org/officeDocument/2006/math">
                    <m:r>
                      <a:rPr lang="en-US" b="0" i="0" dirty="0" smtClean="0">
                        <a:latin typeface="Cambria Math" panose="02040503050406030204" pitchFamily="18" charset="0"/>
                      </a:rPr>
                      <m:t>0</m:t>
                    </m:r>
                    <m:r>
                      <a:rPr lang="en-US" i="1" dirty="0" smtClean="0">
                        <a:latin typeface="Cambria Math" panose="02040503050406030204" pitchFamily="18" charset="0"/>
                      </a:rPr>
                      <m:t>𝜆</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612</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𝑚𝑚</m:t>
                    </m:r>
                  </m:oMath>
                </a14:m>
                <a:r>
                  <a:rPr lang="en-US" dirty="0">
                    <a:latin typeface="Source Sans Pro" panose="020B0503030403020204" pitchFamily="34" charset="0"/>
                    <a:ea typeface="Source Sans Pro" panose="020B0503030403020204" pitchFamily="34" charset="0"/>
                  </a:rPr>
                  <a:t> </a:t>
                </a:r>
              </a:p>
            </p:txBody>
          </p:sp>
        </mc:Choice>
        <mc:Fallback>
          <p:sp>
            <p:nvSpPr>
              <p:cNvPr id="7" name="Google Shape;472;p14">
                <a:extLst>
                  <a:ext uri="{FF2B5EF4-FFF2-40B4-BE49-F238E27FC236}">
                    <a16:creationId xmlns:a16="http://schemas.microsoft.com/office/drawing/2014/main" id="{B7DDA3CB-05D2-53E8-52CB-8E0E59210C19}"/>
                  </a:ext>
                </a:extLst>
              </p:cNvPr>
              <p:cNvSpPr txBox="1">
                <a:spLocks noRot="1" noChangeAspect="1" noMove="1" noResize="1" noEditPoints="1" noAdjustHandles="1" noChangeArrowheads="1" noChangeShapeType="1" noTextEdit="1"/>
              </p:cNvSpPr>
              <p:nvPr/>
            </p:nvSpPr>
            <p:spPr>
              <a:xfrm>
                <a:off x="820922" y="950829"/>
                <a:ext cx="7678036" cy="1146049"/>
              </a:xfrm>
              <a:prstGeom prst="rect">
                <a:avLst/>
              </a:prstGeom>
              <a:blipFill>
                <a:blip r:embed="rId3"/>
                <a:stretch>
                  <a:fillRect/>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0EB638D1-835A-29D5-BFEE-ECC2CEA397EA}"/>
              </a:ext>
            </a:extLst>
          </p:cNvPr>
          <p:cNvPicPr>
            <a:picLocks noChangeAspect="1"/>
          </p:cNvPicPr>
          <p:nvPr/>
        </p:nvPicPr>
        <p:blipFill>
          <a:blip r:embed="rId4"/>
          <a:stretch>
            <a:fillRect/>
          </a:stretch>
        </p:blipFill>
        <p:spPr>
          <a:xfrm>
            <a:off x="1580706" y="1409138"/>
            <a:ext cx="5883349" cy="3128387"/>
          </a:xfrm>
          <a:prstGeom prst="rect">
            <a:avLst/>
          </a:prstGeom>
        </p:spPr>
      </p:pic>
    </p:spTree>
    <p:extLst>
      <p:ext uri="{BB962C8B-B14F-4D97-AF65-F5344CB8AC3E}">
        <p14:creationId xmlns:p14="http://schemas.microsoft.com/office/powerpoint/2010/main" val="3218864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2" name="Google Shape;469;p14">
            <a:extLst>
              <a:ext uri="{FF2B5EF4-FFF2-40B4-BE49-F238E27FC236}">
                <a16:creationId xmlns:a16="http://schemas.microsoft.com/office/drawing/2014/main" id="{49E69E90-9F82-6A6E-E6F8-5AB3867A3D02}"/>
              </a:ext>
            </a:extLst>
          </p:cNvPr>
          <p:cNvSpPr txBox="1">
            <a:spLocks noGrp="1"/>
          </p:cNvSpPr>
          <p:nvPr>
            <p:ph type="title"/>
          </p:nvPr>
        </p:nvSpPr>
        <p:spPr>
          <a:xfrm>
            <a:off x="558652" y="242493"/>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A PEC Plane Between 2 Horn Antennas</a:t>
            </a:r>
          </a:p>
        </p:txBody>
      </p:sp>
      <p:pic>
        <p:nvPicPr>
          <p:cNvPr id="7" name="Picture 6">
            <a:extLst>
              <a:ext uri="{FF2B5EF4-FFF2-40B4-BE49-F238E27FC236}">
                <a16:creationId xmlns:a16="http://schemas.microsoft.com/office/drawing/2014/main" id="{09C3B932-D050-39C0-EF32-89F78B0F9E10}"/>
              </a:ext>
            </a:extLst>
          </p:cNvPr>
          <p:cNvPicPr>
            <a:picLocks noChangeAspect="1"/>
          </p:cNvPicPr>
          <p:nvPr/>
        </p:nvPicPr>
        <p:blipFill>
          <a:blip r:embed="rId3"/>
          <a:stretch>
            <a:fillRect/>
          </a:stretch>
        </p:blipFill>
        <p:spPr>
          <a:xfrm>
            <a:off x="0" y="1645880"/>
            <a:ext cx="3559678" cy="1892808"/>
          </a:xfrm>
          <a:prstGeom prst="rect">
            <a:avLst/>
          </a:prstGeom>
        </p:spPr>
      </p:pic>
      <p:pic>
        <p:nvPicPr>
          <p:cNvPr id="11" name="Picture 10">
            <a:extLst>
              <a:ext uri="{FF2B5EF4-FFF2-40B4-BE49-F238E27FC236}">
                <a16:creationId xmlns:a16="http://schemas.microsoft.com/office/drawing/2014/main" id="{9DB77A59-F8B3-33FC-2141-6D7BECA9C30C}"/>
              </a:ext>
            </a:extLst>
          </p:cNvPr>
          <p:cNvPicPr>
            <a:picLocks noChangeAspect="1"/>
          </p:cNvPicPr>
          <p:nvPr/>
        </p:nvPicPr>
        <p:blipFill>
          <a:blip r:embed="rId4"/>
          <a:stretch>
            <a:fillRect/>
          </a:stretch>
        </p:blipFill>
        <p:spPr>
          <a:xfrm>
            <a:off x="3094075" y="1645880"/>
            <a:ext cx="3559678" cy="1892808"/>
          </a:xfrm>
          <a:prstGeom prst="rect">
            <a:avLst/>
          </a:prstGeom>
        </p:spPr>
      </p:pic>
      <p:pic>
        <p:nvPicPr>
          <p:cNvPr id="13" name="Picture 12">
            <a:extLst>
              <a:ext uri="{FF2B5EF4-FFF2-40B4-BE49-F238E27FC236}">
                <a16:creationId xmlns:a16="http://schemas.microsoft.com/office/drawing/2014/main" id="{32EE91EB-2EDC-9576-5618-DF5E6462B3E9}"/>
              </a:ext>
            </a:extLst>
          </p:cNvPr>
          <p:cNvPicPr>
            <a:picLocks noChangeAspect="1"/>
          </p:cNvPicPr>
          <p:nvPr/>
        </p:nvPicPr>
        <p:blipFill rotWithShape="1">
          <a:blip r:embed="rId5"/>
          <a:srcRect r="19837"/>
          <a:stretch/>
        </p:blipFill>
        <p:spPr>
          <a:xfrm>
            <a:off x="6251944" y="1645880"/>
            <a:ext cx="2853531" cy="1892808"/>
          </a:xfrm>
          <a:prstGeom prst="rect">
            <a:avLst/>
          </a:prstGeom>
        </p:spPr>
      </p:pic>
    </p:spTree>
    <p:extLst>
      <p:ext uri="{BB962C8B-B14F-4D97-AF65-F5344CB8AC3E}">
        <p14:creationId xmlns:p14="http://schemas.microsoft.com/office/powerpoint/2010/main" val="41938932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2" name="Google Shape;469;p14">
            <a:extLst>
              <a:ext uri="{FF2B5EF4-FFF2-40B4-BE49-F238E27FC236}">
                <a16:creationId xmlns:a16="http://schemas.microsoft.com/office/drawing/2014/main" id="{49E69E90-9F82-6A6E-E6F8-5AB3867A3D02}"/>
              </a:ext>
            </a:extLst>
          </p:cNvPr>
          <p:cNvSpPr txBox="1">
            <a:spLocks noGrp="1"/>
          </p:cNvSpPr>
          <p:nvPr>
            <p:ph type="title"/>
          </p:nvPr>
        </p:nvSpPr>
        <p:spPr>
          <a:xfrm>
            <a:off x="558652" y="242493"/>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A PEC Plane Between 2 Horn Antennas</a:t>
            </a:r>
          </a:p>
        </p:txBody>
      </p:sp>
      <mc:AlternateContent xmlns:mc="http://schemas.openxmlformats.org/markup-compatibility/2006">
        <mc:Choice xmlns:a14="http://schemas.microsoft.com/office/drawing/2010/main" Requires="a14">
          <p:sp>
            <p:nvSpPr>
              <p:cNvPr id="3" name="Google Shape;472;p14">
                <a:extLst>
                  <a:ext uri="{FF2B5EF4-FFF2-40B4-BE49-F238E27FC236}">
                    <a16:creationId xmlns:a16="http://schemas.microsoft.com/office/drawing/2014/main" id="{5BAF072B-BEB9-3A0E-C998-46256E1F57F4}"/>
                  </a:ext>
                </a:extLst>
              </p:cNvPr>
              <p:cNvSpPr txBox="1"/>
              <p:nvPr/>
            </p:nvSpPr>
            <p:spPr>
              <a:xfrm>
                <a:off x="439260" y="1930763"/>
                <a:ext cx="8117515" cy="1797721"/>
              </a:xfrm>
              <a:prstGeom prst="rect">
                <a:avLst/>
              </a:prstGeom>
              <a:noFill/>
              <a:ln>
                <a:noFill/>
              </a:ln>
            </p:spPr>
            <p:txBody>
              <a:bodyPr spcFirstLastPara="1" wrap="square" lIns="91425" tIns="91425" rIns="91425" bIns="91425" anchor="t" anchorCtr="0">
                <a:noAutofit/>
              </a:bodyPr>
              <a:lstStyle/>
              <a:p>
                <a:pPr marL="457200" lvl="0" indent="-355600" algn="ctr">
                  <a:spcBef>
                    <a:spcPts val="600"/>
                  </a:spcBef>
                  <a:buSzPts val="2000"/>
                  <a:buChar char="◉"/>
                </a:pPr>
                <a:r>
                  <a:rPr lang="en-US" dirty="0">
                    <a:solidFill>
                      <a:srgbClr val="00B050"/>
                    </a:solidFill>
                    <a:latin typeface="Source Sans Pro" panose="020B0503030403020204" pitchFamily="34" charset="0"/>
                    <a:ea typeface="Source Sans Pro" panose="020B0503030403020204" pitchFamily="34" charset="0"/>
                  </a:rPr>
                  <a:t>By comparing with the previous section, it can be observed that as the distance between the two antennas increases, the parameter S significantly decreases. This means that </a:t>
                </a:r>
                <a14:m>
                  <m:oMath xmlns:m="http://schemas.openxmlformats.org/officeDocument/2006/math">
                    <m:sSub>
                      <m:sSubPr>
                        <m:ctrlPr>
                          <a:rPr lang="en-US" i="1" dirty="0">
                            <a:solidFill>
                              <a:srgbClr val="00B050"/>
                            </a:solidFill>
                            <a:latin typeface="Cambria Math" panose="02040503050406030204" pitchFamily="18" charset="0"/>
                          </a:rPr>
                        </m:ctrlPr>
                      </m:sSubPr>
                      <m:e>
                        <m:r>
                          <a:rPr lang="en-US" i="1" dirty="0">
                            <a:solidFill>
                              <a:srgbClr val="00B050"/>
                            </a:solidFill>
                            <a:latin typeface="Cambria Math" panose="02040503050406030204" pitchFamily="18" charset="0"/>
                          </a:rPr>
                          <m:t>𝑆</m:t>
                        </m:r>
                      </m:e>
                      <m:sub>
                        <m:r>
                          <a:rPr lang="en-US" dirty="0">
                            <a:solidFill>
                              <a:srgbClr val="00B050"/>
                            </a:solidFill>
                            <a:latin typeface="Cambria Math" panose="02040503050406030204" pitchFamily="18" charset="0"/>
                          </a:rPr>
                          <m:t>1</m:t>
                        </m:r>
                        <m:r>
                          <a:rPr lang="en-US" b="0" i="1" dirty="0" smtClean="0">
                            <a:solidFill>
                              <a:srgbClr val="00B050"/>
                            </a:solidFill>
                            <a:latin typeface="Cambria Math" panose="02040503050406030204" pitchFamily="18" charset="0"/>
                          </a:rPr>
                          <m:t>1</m:t>
                        </m:r>
                      </m:sub>
                    </m:sSub>
                  </m:oMath>
                </a14:m>
                <a:r>
                  <a:rPr lang="en-US" dirty="0">
                    <a:solidFill>
                      <a:srgbClr val="00B050"/>
                    </a:solidFill>
                    <a:latin typeface="Source Sans Pro" panose="020B0503030403020204" pitchFamily="34" charset="0"/>
                    <a:ea typeface="Source Sans Pro" panose="020B0503030403020204" pitchFamily="34" charset="0"/>
                  </a:rPr>
                  <a:t> increases, indicating an increase in reflection, while </a:t>
                </a:r>
                <a14:m>
                  <m:oMath xmlns:m="http://schemas.openxmlformats.org/officeDocument/2006/math">
                    <m:sSub>
                      <m:sSubPr>
                        <m:ctrlPr>
                          <a:rPr lang="en-US" dirty="0" smtClean="0">
                            <a:solidFill>
                              <a:srgbClr val="00B050"/>
                            </a:solidFill>
                            <a:latin typeface="Cambria Math" panose="02040503050406030204" pitchFamily="18" charset="0"/>
                          </a:rPr>
                        </m:ctrlPr>
                      </m:sSubPr>
                      <m:e>
                        <m:r>
                          <a:rPr lang="en-US" i="1" dirty="0">
                            <a:solidFill>
                              <a:srgbClr val="00B050"/>
                            </a:solidFill>
                            <a:latin typeface="Cambria Math" panose="02040503050406030204" pitchFamily="18" charset="0"/>
                          </a:rPr>
                          <m:t>𝑆</m:t>
                        </m:r>
                      </m:e>
                      <m:sub>
                        <m:r>
                          <a:rPr lang="en-US" i="0" dirty="0">
                            <a:solidFill>
                              <a:srgbClr val="00B050"/>
                            </a:solidFill>
                            <a:latin typeface="Cambria Math" panose="02040503050406030204" pitchFamily="18" charset="0"/>
                          </a:rPr>
                          <m:t>12</m:t>
                        </m:r>
                      </m:sub>
                    </m:sSub>
                  </m:oMath>
                </a14:m>
                <a:r>
                  <a:rPr lang="en-US" dirty="0">
                    <a:solidFill>
                      <a:srgbClr val="00B050"/>
                    </a:solidFill>
                    <a:latin typeface="Source Sans Pro" panose="020B0503030403020204" pitchFamily="34" charset="0"/>
                    <a:ea typeface="Source Sans Pro" panose="020B0503030403020204" pitchFamily="34" charset="0"/>
                  </a:rPr>
                  <a:t> decreases, indicating a decrease in absorption. Additionally, the number of side lobes also increases significantly.</a:t>
                </a:r>
              </a:p>
            </p:txBody>
          </p:sp>
        </mc:Choice>
        <mc:Fallback>
          <p:sp>
            <p:nvSpPr>
              <p:cNvPr id="3" name="Google Shape;472;p14">
                <a:extLst>
                  <a:ext uri="{FF2B5EF4-FFF2-40B4-BE49-F238E27FC236}">
                    <a16:creationId xmlns:a16="http://schemas.microsoft.com/office/drawing/2014/main" id="{5BAF072B-BEB9-3A0E-C998-46256E1F57F4}"/>
                  </a:ext>
                </a:extLst>
              </p:cNvPr>
              <p:cNvSpPr txBox="1">
                <a:spLocks noRot="1" noChangeAspect="1" noMove="1" noResize="1" noEditPoints="1" noAdjustHandles="1" noChangeArrowheads="1" noChangeShapeType="1" noTextEdit="1"/>
              </p:cNvSpPr>
              <p:nvPr/>
            </p:nvSpPr>
            <p:spPr>
              <a:xfrm>
                <a:off x="439260" y="1930763"/>
                <a:ext cx="8117515" cy="1797721"/>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7797291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2" name="Google Shape;469;p14">
            <a:extLst>
              <a:ext uri="{FF2B5EF4-FFF2-40B4-BE49-F238E27FC236}">
                <a16:creationId xmlns:a16="http://schemas.microsoft.com/office/drawing/2014/main" id="{49E69E90-9F82-6A6E-E6F8-5AB3867A3D02}"/>
              </a:ext>
            </a:extLst>
          </p:cNvPr>
          <p:cNvSpPr txBox="1">
            <a:spLocks noGrp="1"/>
          </p:cNvSpPr>
          <p:nvPr>
            <p:ph type="title"/>
          </p:nvPr>
        </p:nvSpPr>
        <p:spPr>
          <a:xfrm>
            <a:off x="558652" y="242493"/>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A Teflon Plane Between 2 Horn Antennas</a:t>
            </a:r>
          </a:p>
        </p:txBody>
      </p:sp>
      <mc:AlternateContent xmlns:mc="http://schemas.openxmlformats.org/markup-compatibility/2006">
        <mc:Choice xmlns:a14="http://schemas.microsoft.com/office/drawing/2010/main" Requires="a14">
          <p:sp>
            <p:nvSpPr>
              <p:cNvPr id="3" name="Google Shape;472;p14">
                <a:extLst>
                  <a:ext uri="{FF2B5EF4-FFF2-40B4-BE49-F238E27FC236}">
                    <a16:creationId xmlns:a16="http://schemas.microsoft.com/office/drawing/2014/main" id="{5BAF072B-BEB9-3A0E-C998-46256E1F57F4}"/>
                  </a:ext>
                </a:extLst>
              </p:cNvPr>
              <p:cNvSpPr txBox="1"/>
              <p:nvPr/>
            </p:nvSpPr>
            <p:spPr>
              <a:xfrm>
                <a:off x="558652" y="1590521"/>
                <a:ext cx="7678036" cy="1146049"/>
              </a:xfrm>
              <a:prstGeom prst="rect">
                <a:avLst/>
              </a:prstGeom>
              <a:noFill/>
              <a:ln>
                <a:noFill/>
              </a:ln>
            </p:spPr>
            <p:txBody>
              <a:bodyPr spcFirstLastPara="1" wrap="square" lIns="91425" tIns="91425" rIns="91425" bIns="91425" anchor="t" anchorCtr="0">
                <a:noAutofit/>
              </a:bodyPr>
              <a:lstStyle/>
              <a:p>
                <a:pPr marL="457200" lvl="0" indent="-355600">
                  <a:spcBef>
                    <a:spcPts val="600"/>
                  </a:spcBef>
                  <a:buSzPts val="2000"/>
                  <a:buChar char="◉"/>
                </a:pPr>
                <a:r>
                  <a:rPr lang="en-US" dirty="0">
                    <a:latin typeface="Source Sans Pro" panose="020B0503030403020204" pitchFamily="34" charset="0"/>
                    <a:ea typeface="Source Sans Pro" panose="020B0503030403020204" pitchFamily="34" charset="0"/>
                  </a:rPr>
                  <a:t>In this part we analysis a problem which we have separated two antennas with a Teflon plane with </a:t>
                </a:r>
                <a14:m>
                  <m:oMath xmlns:m="http://schemas.openxmlformats.org/officeDocument/2006/math">
                    <m:r>
                      <a:rPr lang="en-US" dirty="0">
                        <a:latin typeface="Cambria Math" panose="02040503050406030204" pitchFamily="18" charset="0"/>
                      </a:rPr>
                      <m:t>0</m:t>
                    </m:r>
                    <m:r>
                      <a:rPr lang="en-US" dirty="0">
                        <a:latin typeface="Cambria Math" panose="02040503050406030204" pitchFamily="18" charset="0"/>
                      </a:rPr>
                      <m:t>.</m:t>
                    </m:r>
                    <m:r>
                      <a:rPr lang="en-US" dirty="0">
                        <a:latin typeface="Cambria Math" panose="02040503050406030204" pitchFamily="18" charset="0"/>
                      </a:rPr>
                      <m:t>01</m:t>
                    </m:r>
                    <m:r>
                      <a:rPr lang="en-US" i="1" dirty="0">
                        <a:latin typeface="Cambria Math" panose="02040503050406030204" pitchFamily="18" charset="0"/>
                      </a:rPr>
                      <m:t>𝜆</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0</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6122</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𝑚𝑚</m:t>
                    </m:r>
                  </m:oMath>
                </a14:m>
                <a:r>
                  <a:rPr lang="en-US" dirty="0">
                    <a:latin typeface="Source Sans Pro" panose="020B0503030403020204" pitchFamily="34" charset="0"/>
                    <a:ea typeface="Source Sans Pro" panose="020B0503030403020204" pitchFamily="34" charset="0"/>
                  </a:rPr>
                  <a:t> thickness  and their  distance is 5</a:t>
                </a:r>
                <a14:m>
                  <m:oMath xmlns:m="http://schemas.openxmlformats.org/officeDocument/2006/math">
                    <m:r>
                      <a:rPr lang="en-US" i="1" dirty="0" smtClean="0">
                        <a:latin typeface="Cambria Math" panose="02040503050406030204" pitchFamily="18" charset="0"/>
                      </a:rPr>
                      <m:t>𝜆</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306</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𝑚𝑚</m:t>
                    </m:r>
                  </m:oMath>
                </a14:m>
                <a:endParaRPr lang="en-US" b="0" dirty="0">
                  <a:latin typeface="Source Sans Pro" panose="020B0503030403020204" pitchFamily="34" charset="0"/>
                  <a:ea typeface="Cambria Math" panose="02040503050406030204" pitchFamily="18" charset="0"/>
                </a:endParaRPr>
              </a:p>
              <a:p>
                <a:pPr marL="457200" lvl="0" indent="-355600">
                  <a:spcBef>
                    <a:spcPts val="600"/>
                  </a:spcBef>
                  <a:buSzPts val="2000"/>
                  <a:buChar char="◉"/>
                </a:pPr>
                <a:endParaRPr lang="en-US" dirty="0">
                  <a:latin typeface="Source Sans Pro" panose="020B0503030403020204" pitchFamily="34" charset="0"/>
                  <a:ea typeface="Cambria Math" panose="02040503050406030204" pitchFamily="18" charset="0"/>
                </a:endParaRPr>
              </a:p>
              <a:p>
                <a:pPr marL="101600" lvl="0">
                  <a:spcBef>
                    <a:spcPts val="600"/>
                  </a:spcBef>
                  <a:buSzPts val="2000"/>
                </a:pPr>
                <a:endParaRPr lang="en-US" b="0" dirty="0">
                  <a:latin typeface="Source Sans Pro" panose="020B0503030403020204" pitchFamily="34" charset="0"/>
                  <a:ea typeface="Cambria Math" panose="02040503050406030204" pitchFamily="18" charset="0"/>
                </a:endParaRPr>
              </a:p>
              <a:p>
                <a:pPr marL="457200" lvl="0" indent="-355600">
                  <a:spcBef>
                    <a:spcPts val="600"/>
                  </a:spcBef>
                  <a:buSzPts val="2000"/>
                  <a:buChar char="◉"/>
                </a:pPr>
                <a:r>
                  <a:rPr lang="en-US" dirty="0"/>
                  <a:t>In electromagnetics, it is known that </a:t>
                </a:r>
                <a:r>
                  <a:rPr lang="en-US" dirty="0">
                    <a:cs typeface="B Titr" panose="00000700000000000000" pitchFamily="2" charset="-78"/>
                  </a:rPr>
                  <a:t>Teflon </a:t>
                </a:r>
                <a:r>
                  <a:rPr lang="en-US" dirty="0"/>
                  <a:t>is a low conductivity material.</a:t>
                </a:r>
                <a:r>
                  <a:rPr lang="en-US" dirty="0">
                    <a:latin typeface="Source Sans Pro" panose="020B0503030403020204" pitchFamily="34" charset="0"/>
                    <a:ea typeface="Source Sans Pro" panose="020B0503030403020204" pitchFamily="34" charset="0"/>
                  </a:rPr>
                  <a:t> </a:t>
                </a:r>
              </a:p>
            </p:txBody>
          </p:sp>
        </mc:Choice>
        <mc:Fallback>
          <p:sp>
            <p:nvSpPr>
              <p:cNvPr id="3" name="Google Shape;472;p14">
                <a:extLst>
                  <a:ext uri="{FF2B5EF4-FFF2-40B4-BE49-F238E27FC236}">
                    <a16:creationId xmlns:a16="http://schemas.microsoft.com/office/drawing/2014/main" id="{5BAF072B-BEB9-3A0E-C998-46256E1F57F4}"/>
                  </a:ext>
                </a:extLst>
              </p:cNvPr>
              <p:cNvSpPr txBox="1">
                <a:spLocks noRot="1" noChangeAspect="1" noMove="1" noResize="1" noEditPoints="1" noAdjustHandles="1" noChangeArrowheads="1" noChangeShapeType="1" noTextEdit="1"/>
              </p:cNvSpPr>
              <p:nvPr/>
            </p:nvSpPr>
            <p:spPr>
              <a:xfrm>
                <a:off x="558652" y="1590521"/>
                <a:ext cx="7678036" cy="1146049"/>
              </a:xfrm>
              <a:prstGeom prst="rect">
                <a:avLst/>
              </a:prstGeom>
              <a:blipFill>
                <a:blip r:embed="rId3"/>
                <a:stretch>
                  <a:fillRect b="-4202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4666511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2" name="Google Shape;469;p14">
            <a:extLst>
              <a:ext uri="{FF2B5EF4-FFF2-40B4-BE49-F238E27FC236}">
                <a16:creationId xmlns:a16="http://schemas.microsoft.com/office/drawing/2014/main" id="{49E69E90-9F82-6A6E-E6F8-5AB3867A3D02}"/>
              </a:ext>
            </a:extLst>
          </p:cNvPr>
          <p:cNvSpPr txBox="1">
            <a:spLocks noGrp="1"/>
          </p:cNvSpPr>
          <p:nvPr>
            <p:ph type="title"/>
          </p:nvPr>
        </p:nvSpPr>
        <p:spPr>
          <a:xfrm>
            <a:off x="558652" y="242493"/>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A Teflon Plane Between 2 Horn Antennas</a:t>
            </a:r>
          </a:p>
        </p:txBody>
      </p:sp>
      <p:pic>
        <p:nvPicPr>
          <p:cNvPr id="5" name="Picture 4">
            <a:extLst>
              <a:ext uri="{FF2B5EF4-FFF2-40B4-BE49-F238E27FC236}">
                <a16:creationId xmlns:a16="http://schemas.microsoft.com/office/drawing/2014/main" id="{02F9B327-1F77-DCC9-D3E2-58AAAE9B8C99}"/>
              </a:ext>
            </a:extLst>
          </p:cNvPr>
          <p:cNvPicPr>
            <a:picLocks noChangeAspect="1"/>
          </p:cNvPicPr>
          <p:nvPr/>
        </p:nvPicPr>
        <p:blipFill>
          <a:blip r:embed="rId3"/>
          <a:stretch>
            <a:fillRect/>
          </a:stretch>
        </p:blipFill>
        <p:spPr>
          <a:xfrm>
            <a:off x="1191639" y="958293"/>
            <a:ext cx="6760722" cy="3594918"/>
          </a:xfrm>
          <a:prstGeom prst="rect">
            <a:avLst/>
          </a:prstGeom>
        </p:spPr>
      </p:pic>
    </p:spTree>
    <p:extLst>
      <p:ext uri="{BB962C8B-B14F-4D97-AF65-F5344CB8AC3E}">
        <p14:creationId xmlns:p14="http://schemas.microsoft.com/office/powerpoint/2010/main" val="15646564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Introduction to Horn Antenna</a:t>
            </a:r>
          </a:p>
        </p:txBody>
      </p:sp>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4" name="Picture 3">
            <a:extLst>
              <a:ext uri="{FF2B5EF4-FFF2-40B4-BE49-F238E27FC236}">
                <a16:creationId xmlns:a16="http://schemas.microsoft.com/office/drawing/2014/main" id="{D45E5370-66B4-E50F-3A2E-9FA3A1CF91CD}"/>
              </a:ext>
            </a:extLst>
          </p:cNvPr>
          <p:cNvPicPr>
            <a:picLocks noChangeAspect="1"/>
          </p:cNvPicPr>
          <p:nvPr/>
        </p:nvPicPr>
        <p:blipFill>
          <a:blip r:embed="rId3"/>
          <a:stretch>
            <a:fillRect/>
          </a:stretch>
        </p:blipFill>
        <p:spPr>
          <a:xfrm>
            <a:off x="0" y="1751714"/>
            <a:ext cx="3182704" cy="2259720"/>
          </a:xfrm>
          <a:prstGeom prst="rect">
            <a:avLst/>
          </a:prstGeom>
        </p:spPr>
      </p:pic>
      <p:pic>
        <p:nvPicPr>
          <p:cNvPr id="6" name="Picture 5">
            <a:extLst>
              <a:ext uri="{FF2B5EF4-FFF2-40B4-BE49-F238E27FC236}">
                <a16:creationId xmlns:a16="http://schemas.microsoft.com/office/drawing/2014/main" id="{280F37D7-C51C-49C6-09FF-354364C7EB89}"/>
              </a:ext>
            </a:extLst>
          </p:cNvPr>
          <p:cNvPicPr>
            <a:picLocks noChangeAspect="1"/>
          </p:cNvPicPr>
          <p:nvPr/>
        </p:nvPicPr>
        <p:blipFill>
          <a:blip r:embed="rId4"/>
          <a:stretch>
            <a:fillRect/>
          </a:stretch>
        </p:blipFill>
        <p:spPr>
          <a:xfrm>
            <a:off x="3608758" y="2157674"/>
            <a:ext cx="2847975" cy="1447800"/>
          </a:xfrm>
          <a:prstGeom prst="rect">
            <a:avLst/>
          </a:prstGeom>
        </p:spPr>
      </p:pic>
      <p:pic>
        <p:nvPicPr>
          <p:cNvPr id="8" name="Picture 7">
            <a:extLst>
              <a:ext uri="{FF2B5EF4-FFF2-40B4-BE49-F238E27FC236}">
                <a16:creationId xmlns:a16="http://schemas.microsoft.com/office/drawing/2014/main" id="{BCF29FD2-827C-D0A2-1EA8-AF20FDF86A01}"/>
              </a:ext>
            </a:extLst>
          </p:cNvPr>
          <p:cNvPicPr>
            <a:picLocks noChangeAspect="1"/>
          </p:cNvPicPr>
          <p:nvPr/>
        </p:nvPicPr>
        <p:blipFill>
          <a:blip r:embed="rId5"/>
          <a:stretch>
            <a:fillRect/>
          </a:stretch>
        </p:blipFill>
        <p:spPr>
          <a:xfrm>
            <a:off x="6675253" y="1991448"/>
            <a:ext cx="2468747" cy="1780252"/>
          </a:xfrm>
          <a:prstGeom prst="rect">
            <a:avLst/>
          </a:prstGeom>
        </p:spPr>
      </p:pic>
      <p:sp>
        <p:nvSpPr>
          <p:cNvPr id="9" name="Google Shape;472;p14">
            <a:extLst>
              <a:ext uri="{FF2B5EF4-FFF2-40B4-BE49-F238E27FC236}">
                <a16:creationId xmlns:a16="http://schemas.microsoft.com/office/drawing/2014/main" id="{B7A6778F-0699-9560-410D-C2DEE98EA64A}"/>
              </a:ext>
            </a:extLst>
          </p:cNvPr>
          <p:cNvSpPr txBox="1"/>
          <p:nvPr/>
        </p:nvSpPr>
        <p:spPr>
          <a:xfrm>
            <a:off x="820922" y="950829"/>
            <a:ext cx="7678036" cy="1146049"/>
          </a:xfrm>
          <a:prstGeom prst="rect">
            <a:avLst/>
          </a:prstGeom>
          <a:noFill/>
          <a:ln>
            <a:noFill/>
          </a:ln>
        </p:spPr>
        <p:txBody>
          <a:bodyPr spcFirstLastPara="1" wrap="square" lIns="91425" tIns="91425" rIns="91425" bIns="91425" anchor="t" anchorCtr="0">
            <a:noAutofit/>
          </a:bodyPr>
          <a:lstStyle/>
          <a:p>
            <a:pPr marL="457200" lvl="0" indent="-355600">
              <a:spcBef>
                <a:spcPts val="600"/>
              </a:spcBef>
              <a:buSzPts val="2000"/>
              <a:buChar char="◉"/>
            </a:pPr>
            <a:r>
              <a:rPr lang="en-US" sz="1600" dirty="0">
                <a:latin typeface="Source Sans Pro" panose="020B0503030403020204" pitchFamily="34" charset="0"/>
                <a:ea typeface="Source Sans Pro" panose="020B0503030403020204" pitchFamily="34" charset="0"/>
              </a:rPr>
              <a:t>A horn antenna is an antenna that uses a flaring metal waveguide shaped like a horn to direct radio waves in a beam.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2" name="Google Shape;469;p14">
            <a:extLst>
              <a:ext uri="{FF2B5EF4-FFF2-40B4-BE49-F238E27FC236}">
                <a16:creationId xmlns:a16="http://schemas.microsoft.com/office/drawing/2014/main" id="{49E69E90-9F82-6A6E-E6F8-5AB3867A3D02}"/>
              </a:ext>
            </a:extLst>
          </p:cNvPr>
          <p:cNvSpPr txBox="1">
            <a:spLocks noGrp="1"/>
          </p:cNvSpPr>
          <p:nvPr>
            <p:ph type="title"/>
          </p:nvPr>
        </p:nvSpPr>
        <p:spPr>
          <a:xfrm>
            <a:off x="558652" y="242493"/>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A Teflon Plane Between 2 Horn Antennas</a:t>
            </a:r>
          </a:p>
        </p:txBody>
      </p:sp>
      <p:pic>
        <p:nvPicPr>
          <p:cNvPr id="4" name="Picture 3">
            <a:extLst>
              <a:ext uri="{FF2B5EF4-FFF2-40B4-BE49-F238E27FC236}">
                <a16:creationId xmlns:a16="http://schemas.microsoft.com/office/drawing/2014/main" id="{A61885AD-F956-5EE5-5CEA-1757E8FD014C}"/>
              </a:ext>
            </a:extLst>
          </p:cNvPr>
          <p:cNvPicPr>
            <a:picLocks noChangeAspect="1"/>
          </p:cNvPicPr>
          <p:nvPr/>
        </p:nvPicPr>
        <p:blipFill>
          <a:blip r:embed="rId3"/>
          <a:stretch>
            <a:fillRect/>
          </a:stretch>
        </p:blipFill>
        <p:spPr>
          <a:xfrm>
            <a:off x="38525" y="1645880"/>
            <a:ext cx="3559678" cy="1892808"/>
          </a:xfrm>
          <a:prstGeom prst="rect">
            <a:avLst/>
          </a:prstGeom>
        </p:spPr>
      </p:pic>
      <p:pic>
        <p:nvPicPr>
          <p:cNvPr id="6" name="Picture 5">
            <a:extLst>
              <a:ext uri="{FF2B5EF4-FFF2-40B4-BE49-F238E27FC236}">
                <a16:creationId xmlns:a16="http://schemas.microsoft.com/office/drawing/2014/main" id="{E4795699-B8DF-3024-1000-3D2BFE4031C2}"/>
              </a:ext>
            </a:extLst>
          </p:cNvPr>
          <p:cNvPicPr>
            <a:picLocks noChangeAspect="1"/>
          </p:cNvPicPr>
          <p:nvPr/>
        </p:nvPicPr>
        <p:blipFill>
          <a:blip r:embed="rId4"/>
          <a:stretch>
            <a:fillRect/>
          </a:stretch>
        </p:blipFill>
        <p:spPr>
          <a:xfrm>
            <a:off x="2955851" y="1645880"/>
            <a:ext cx="3559678" cy="1892808"/>
          </a:xfrm>
          <a:prstGeom prst="rect">
            <a:avLst/>
          </a:prstGeom>
        </p:spPr>
      </p:pic>
      <p:pic>
        <p:nvPicPr>
          <p:cNvPr id="9" name="Picture 8">
            <a:extLst>
              <a:ext uri="{FF2B5EF4-FFF2-40B4-BE49-F238E27FC236}">
                <a16:creationId xmlns:a16="http://schemas.microsoft.com/office/drawing/2014/main" id="{F77719AE-A977-D1CE-BEF6-DE16340A4A95}"/>
              </a:ext>
            </a:extLst>
          </p:cNvPr>
          <p:cNvPicPr>
            <a:picLocks noChangeAspect="1"/>
          </p:cNvPicPr>
          <p:nvPr/>
        </p:nvPicPr>
        <p:blipFill rotWithShape="1">
          <a:blip r:embed="rId5"/>
          <a:srcRect r="10790"/>
          <a:stretch/>
        </p:blipFill>
        <p:spPr>
          <a:xfrm>
            <a:off x="5968409" y="1645880"/>
            <a:ext cx="3175591" cy="1892808"/>
          </a:xfrm>
          <a:prstGeom prst="rect">
            <a:avLst/>
          </a:prstGeom>
        </p:spPr>
      </p:pic>
    </p:spTree>
    <p:extLst>
      <p:ext uri="{BB962C8B-B14F-4D97-AF65-F5344CB8AC3E}">
        <p14:creationId xmlns:p14="http://schemas.microsoft.com/office/powerpoint/2010/main" val="4352700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2" name="Google Shape;469;p14">
            <a:extLst>
              <a:ext uri="{FF2B5EF4-FFF2-40B4-BE49-F238E27FC236}">
                <a16:creationId xmlns:a16="http://schemas.microsoft.com/office/drawing/2014/main" id="{49E69E90-9F82-6A6E-E6F8-5AB3867A3D02}"/>
              </a:ext>
            </a:extLst>
          </p:cNvPr>
          <p:cNvSpPr txBox="1">
            <a:spLocks noGrp="1"/>
          </p:cNvSpPr>
          <p:nvPr>
            <p:ph type="title"/>
          </p:nvPr>
        </p:nvSpPr>
        <p:spPr>
          <a:xfrm>
            <a:off x="558652" y="242493"/>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A Teflon Plane Between 2 Horn Antennas</a:t>
            </a:r>
          </a:p>
        </p:txBody>
      </p:sp>
      <p:pic>
        <p:nvPicPr>
          <p:cNvPr id="5" name="Picture 4">
            <a:extLst>
              <a:ext uri="{FF2B5EF4-FFF2-40B4-BE49-F238E27FC236}">
                <a16:creationId xmlns:a16="http://schemas.microsoft.com/office/drawing/2014/main" id="{6D08899D-C6D1-B759-880E-599959EEBE87}"/>
              </a:ext>
            </a:extLst>
          </p:cNvPr>
          <p:cNvPicPr>
            <a:picLocks noChangeAspect="1"/>
          </p:cNvPicPr>
          <p:nvPr/>
        </p:nvPicPr>
        <p:blipFill>
          <a:blip r:embed="rId3"/>
          <a:stretch>
            <a:fillRect/>
          </a:stretch>
        </p:blipFill>
        <p:spPr>
          <a:xfrm>
            <a:off x="1953705" y="1141228"/>
            <a:ext cx="5236590" cy="3345712"/>
          </a:xfrm>
          <a:prstGeom prst="rect">
            <a:avLst/>
          </a:prstGeom>
        </p:spPr>
      </p:pic>
    </p:spTree>
    <p:extLst>
      <p:ext uri="{BB962C8B-B14F-4D97-AF65-F5344CB8AC3E}">
        <p14:creationId xmlns:p14="http://schemas.microsoft.com/office/powerpoint/2010/main" val="24886011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2" name="Google Shape;469;p14">
            <a:extLst>
              <a:ext uri="{FF2B5EF4-FFF2-40B4-BE49-F238E27FC236}">
                <a16:creationId xmlns:a16="http://schemas.microsoft.com/office/drawing/2014/main" id="{49E69E90-9F82-6A6E-E6F8-5AB3867A3D02}"/>
              </a:ext>
            </a:extLst>
          </p:cNvPr>
          <p:cNvSpPr txBox="1">
            <a:spLocks noGrp="1"/>
          </p:cNvSpPr>
          <p:nvPr>
            <p:ph type="title"/>
          </p:nvPr>
        </p:nvSpPr>
        <p:spPr>
          <a:xfrm>
            <a:off x="558652" y="242493"/>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A Teflon Plane Between 2 Horn Antennas</a:t>
            </a:r>
          </a:p>
        </p:txBody>
      </p:sp>
      <mc:AlternateContent xmlns:mc="http://schemas.openxmlformats.org/markup-compatibility/2006">
        <mc:Choice xmlns:a14="http://schemas.microsoft.com/office/drawing/2010/main" Requires="a14">
          <p:sp>
            <p:nvSpPr>
              <p:cNvPr id="3" name="Google Shape;472;p14">
                <a:extLst>
                  <a:ext uri="{FF2B5EF4-FFF2-40B4-BE49-F238E27FC236}">
                    <a16:creationId xmlns:a16="http://schemas.microsoft.com/office/drawing/2014/main" id="{5BAF072B-BEB9-3A0E-C998-46256E1F57F4}"/>
                  </a:ext>
                </a:extLst>
              </p:cNvPr>
              <p:cNvSpPr txBox="1"/>
              <p:nvPr/>
            </p:nvSpPr>
            <p:spPr>
              <a:xfrm>
                <a:off x="558652" y="1590521"/>
                <a:ext cx="7678036" cy="1146049"/>
              </a:xfrm>
              <a:prstGeom prst="rect">
                <a:avLst/>
              </a:prstGeom>
              <a:noFill/>
              <a:ln>
                <a:noFill/>
              </a:ln>
            </p:spPr>
            <p:txBody>
              <a:bodyPr spcFirstLastPara="1" wrap="square" lIns="91425" tIns="91425" rIns="91425" bIns="91425" anchor="t" anchorCtr="0">
                <a:noAutofit/>
              </a:bodyPr>
              <a:lstStyle/>
              <a:p>
                <a:pPr marL="457200" lvl="0" indent="-355600">
                  <a:spcBef>
                    <a:spcPts val="600"/>
                  </a:spcBef>
                  <a:buSzPts val="2000"/>
                  <a:buChar char="◉"/>
                </a:pPr>
                <a:r>
                  <a:rPr lang="en-US" dirty="0">
                    <a:latin typeface="Source Sans Pro" panose="020B0503030403020204" pitchFamily="34" charset="0"/>
                    <a:ea typeface="Source Sans Pro" panose="020B0503030403020204" pitchFamily="34" charset="0"/>
                  </a:rPr>
                  <a:t>In this part we continue our simulation with a problem which we have separated two antennas with a Teflon plane with </a:t>
                </a:r>
                <a14:m>
                  <m:oMath xmlns:m="http://schemas.openxmlformats.org/officeDocument/2006/math">
                    <m:r>
                      <a:rPr lang="en-US" dirty="0">
                        <a:latin typeface="Cambria Math" panose="02040503050406030204" pitchFamily="18" charset="0"/>
                      </a:rPr>
                      <m:t>0</m:t>
                    </m:r>
                    <m:r>
                      <a:rPr lang="en-US" dirty="0">
                        <a:latin typeface="Cambria Math" panose="02040503050406030204" pitchFamily="18" charset="0"/>
                      </a:rPr>
                      <m:t>.</m:t>
                    </m:r>
                    <m:r>
                      <a:rPr lang="en-US" b="0" i="1" dirty="0" smtClean="0">
                        <a:latin typeface="Cambria Math" panose="02040503050406030204" pitchFamily="18" charset="0"/>
                      </a:rPr>
                      <m:t>5</m:t>
                    </m:r>
                    <m:r>
                      <a:rPr lang="en-US" i="1" dirty="0">
                        <a:latin typeface="Cambria Math" panose="02040503050406030204" pitchFamily="18" charset="0"/>
                      </a:rPr>
                      <m:t>𝜆</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30</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6</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𝑚𝑚</m:t>
                    </m:r>
                  </m:oMath>
                </a14:m>
                <a:r>
                  <a:rPr lang="en-US" dirty="0">
                    <a:latin typeface="Source Sans Pro" panose="020B0503030403020204" pitchFamily="34" charset="0"/>
                    <a:ea typeface="Source Sans Pro" panose="020B0503030403020204" pitchFamily="34" charset="0"/>
                  </a:rPr>
                  <a:t> thickness  and their  distance is 5</a:t>
                </a:r>
                <a14:m>
                  <m:oMath xmlns:m="http://schemas.openxmlformats.org/officeDocument/2006/math">
                    <m:r>
                      <a:rPr lang="en-US" i="1" dirty="0" smtClean="0">
                        <a:latin typeface="Cambria Math" panose="02040503050406030204" pitchFamily="18" charset="0"/>
                      </a:rPr>
                      <m:t>𝜆</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306</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𝑚𝑚</m:t>
                    </m:r>
                  </m:oMath>
                </a14:m>
                <a:endParaRPr lang="en-US" b="0" dirty="0">
                  <a:latin typeface="Source Sans Pro" panose="020B0503030403020204" pitchFamily="34" charset="0"/>
                  <a:ea typeface="Cambria Math" panose="02040503050406030204" pitchFamily="18" charset="0"/>
                </a:endParaRPr>
              </a:p>
              <a:p>
                <a:pPr marL="457200" lvl="0" indent="-355600">
                  <a:spcBef>
                    <a:spcPts val="600"/>
                  </a:spcBef>
                  <a:buSzPts val="2000"/>
                  <a:buChar char="◉"/>
                </a:pPr>
                <a:endParaRPr lang="en-US" dirty="0">
                  <a:latin typeface="Source Sans Pro" panose="020B0503030403020204" pitchFamily="34" charset="0"/>
                  <a:ea typeface="Cambria Math" panose="02040503050406030204" pitchFamily="18" charset="0"/>
                </a:endParaRPr>
              </a:p>
              <a:p>
                <a:pPr marL="101600" lvl="0">
                  <a:spcBef>
                    <a:spcPts val="600"/>
                  </a:spcBef>
                  <a:buSzPts val="2000"/>
                </a:pPr>
                <a:endParaRPr lang="en-US" b="0" dirty="0">
                  <a:latin typeface="Source Sans Pro" panose="020B0503030403020204" pitchFamily="34" charset="0"/>
                  <a:ea typeface="Cambria Math" panose="02040503050406030204" pitchFamily="18" charset="0"/>
                </a:endParaRPr>
              </a:p>
            </p:txBody>
          </p:sp>
        </mc:Choice>
        <mc:Fallback>
          <p:sp>
            <p:nvSpPr>
              <p:cNvPr id="3" name="Google Shape;472;p14">
                <a:extLst>
                  <a:ext uri="{FF2B5EF4-FFF2-40B4-BE49-F238E27FC236}">
                    <a16:creationId xmlns:a16="http://schemas.microsoft.com/office/drawing/2014/main" id="{5BAF072B-BEB9-3A0E-C998-46256E1F57F4}"/>
                  </a:ext>
                </a:extLst>
              </p:cNvPr>
              <p:cNvSpPr txBox="1">
                <a:spLocks noRot="1" noChangeAspect="1" noMove="1" noResize="1" noEditPoints="1" noAdjustHandles="1" noChangeArrowheads="1" noChangeShapeType="1" noTextEdit="1"/>
              </p:cNvSpPr>
              <p:nvPr/>
            </p:nvSpPr>
            <p:spPr>
              <a:xfrm>
                <a:off x="558652" y="1590521"/>
                <a:ext cx="7678036" cy="1146049"/>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197712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2" name="Google Shape;469;p14">
            <a:extLst>
              <a:ext uri="{FF2B5EF4-FFF2-40B4-BE49-F238E27FC236}">
                <a16:creationId xmlns:a16="http://schemas.microsoft.com/office/drawing/2014/main" id="{49E69E90-9F82-6A6E-E6F8-5AB3867A3D02}"/>
              </a:ext>
            </a:extLst>
          </p:cNvPr>
          <p:cNvSpPr txBox="1">
            <a:spLocks noGrp="1"/>
          </p:cNvSpPr>
          <p:nvPr>
            <p:ph type="title"/>
          </p:nvPr>
        </p:nvSpPr>
        <p:spPr>
          <a:xfrm>
            <a:off x="558652" y="242493"/>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A Teflon Plane Between 2 Horn Antennas</a:t>
            </a:r>
          </a:p>
        </p:txBody>
      </p:sp>
      <p:pic>
        <p:nvPicPr>
          <p:cNvPr id="4" name="Picture 3">
            <a:extLst>
              <a:ext uri="{FF2B5EF4-FFF2-40B4-BE49-F238E27FC236}">
                <a16:creationId xmlns:a16="http://schemas.microsoft.com/office/drawing/2014/main" id="{32CFA39D-9587-A588-B7B8-37A314EB058F}"/>
              </a:ext>
            </a:extLst>
          </p:cNvPr>
          <p:cNvPicPr>
            <a:picLocks noChangeAspect="1"/>
          </p:cNvPicPr>
          <p:nvPr/>
        </p:nvPicPr>
        <p:blipFill>
          <a:blip r:embed="rId3"/>
          <a:stretch>
            <a:fillRect/>
          </a:stretch>
        </p:blipFill>
        <p:spPr>
          <a:xfrm>
            <a:off x="1125910" y="1114238"/>
            <a:ext cx="5862083" cy="3117079"/>
          </a:xfrm>
          <a:prstGeom prst="rect">
            <a:avLst/>
          </a:prstGeom>
        </p:spPr>
      </p:pic>
    </p:spTree>
    <p:extLst>
      <p:ext uri="{BB962C8B-B14F-4D97-AF65-F5344CB8AC3E}">
        <p14:creationId xmlns:p14="http://schemas.microsoft.com/office/powerpoint/2010/main" val="22548704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2" name="Google Shape;469;p14">
            <a:extLst>
              <a:ext uri="{FF2B5EF4-FFF2-40B4-BE49-F238E27FC236}">
                <a16:creationId xmlns:a16="http://schemas.microsoft.com/office/drawing/2014/main" id="{49E69E90-9F82-6A6E-E6F8-5AB3867A3D02}"/>
              </a:ext>
            </a:extLst>
          </p:cNvPr>
          <p:cNvSpPr txBox="1">
            <a:spLocks noGrp="1"/>
          </p:cNvSpPr>
          <p:nvPr>
            <p:ph type="title"/>
          </p:nvPr>
        </p:nvSpPr>
        <p:spPr>
          <a:xfrm>
            <a:off x="558652" y="242493"/>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A Teflon Plane Between 2 Horn Antennas</a:t>
            </a:r>
          </a:p>
        </p:txBody>
      </p:sp>
      <p:pic>
        <p:nvPicPr>
          <p:cNvPr id="5" name="Picture 4">
            <a:extLst>
              <a:ext uri="{FF2B5EF4-FFF2-40B4-BE49-F238E27FC236}">
                <a16:creationId xmlns:a16="http://schemas.microsoft.com/office/drawing/2014/main" id="{88D71F90-414F-BF6B-4914-FDAA161CAF5B}"/>
              </a:ext>
            </a:extLst>
          </p:cNvPr>
          <p:cNvPicPr>
            <a:picLocks noChangeAspect="1"/>
          </p:cNvPicPr>
          <p:nvPr/>
        </p:nvPicPr>
        <p:blipFill>
          <a:blip r:embed="rId3"/>
          <a:stretch>
            <a:fillRect/>
          </a:stretch>
        </p:blipFill>
        <p:spPr>
          <a:xfrm>
            <a:off x="0" y="1625346"/>
            <a:ext cx="3559678" cy="1892808"/>
          </a:xfrm>
          <a:prstGeom prst="rect">
            <a:avLst/>
          </a:prstGeom>
        </p:spPr>
      </p:pic>
      <p:pic>
        <p:nvPicPr>
          <p:cNvPr id="8" name="Picture 7">
            <a:extLst>
              <a:ext uri="{FF2B5EF4-FFF2-40B4-BE49-F238E27FC236}">
                <a16:creationId xmlns:a16="http://schemas.microsoft.com/office/drawing/2014/main" id="{56741C6E-E829-F8C5-8942-5893CBD31FAC}"/>
              </a:ext>
            </a:extLst>
          </p:cNvPr>
          <p:cNvPicPr>
            <a:picLocks noChangeAspect="1"/>
          </p:cNvPicPr>
          <p:nvPr/>
        </p:nvPicPr>
        <p:blipFill>
          <a:blip r:embed="rId4"/>
          <a:stretch>
            <a:fillRect/>
          </a:stretch>
        </p:blipFill>
        <p:spPr>
          <a:xfrm>
            <a:off x="2906233" y="1625346"/>
            <a:ext cx="3559678" cy="1892808"/>
          </a:xfrm>
          <a:prstGeom prst="rect">
            <a:avLst/>
          </a:prstGeom>
        </p:spPr>
      </p:pic>
      <p:pic>
        <p:nvPicPr>
          <p:cNvPr id="11" name="Picture 10">
            <a:extLst>
              <a:ext uri="{FF2B5EF4-FFF2-40B4-BE49-F238E27FC236}">
                <a16:creationId xmlns:a16="http://schemas.microsoft.com/office/drawing/2014/main" id="{CF0FEC14-D1B1-641C-1488-4E61D1F09E02}"/>
              </a:ext>
            </a:extLst>
          </p:cNvPr>
          <p:cNvPicPr>
            <a:picLocks noChangeAspect="1"/>
          </p:cNvPicPr>
          <p:nvPr/>
        </p:nvPicPr>
        <p:blipFill rotWithShape="1">
          <a:blip r:embed="rId5"/>
          <a:srcRect r="6409"/>
          <a:stretch/>
        </p:blipFill>
        <p:spPr>
          <a:xfrm>
            <a:off x="5812466" y="1625346"/>
            <a:ext cx="3331534" cy="1892808"/>
          </a:xfrm>
          <a:prstGeom prst="rect">
            <a:avLst/>
          </a:prstGeom>
        </p:spPr>
      </p:pic>
    </p:spTree>
    <p:extLst>
      <p:ext uri="{BB962C8B-B14F-4D97-AF65-F5344CB8AC3E}">
        <p14:creationId xmlns:p14="http://schemas.microsoft.com/office/powerpoint/2010/main" val="7893166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2" name="Google Shape;469;p14">
            <a:extLst>
              <a:ext uri="{FF2B5EF4-FFF2-40B4-BE49-F238E27FC236}">
                <a16:creationId xmlns:a16="http://schemas.microsoft.com/office/drawing/2014/main" id="{49E69E90-9F82-6A6E-E6F8-5AB3867A3D02}"/>
              </a:ext>
            </a:extLst>
          </p:cNvPr>
          <p:cNvSpPr txBox="1">
            <a:spLocks noGrp="1"/>
          </p:cNvSpPr>
          <p:nvPr>
            <p:ph type="title"/>
          </p:nvPr>
        </p:nvSpPr>
        <p:spPr>
          <a:xfrm>
            <a:off x="558652" y="242493"/>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A Teflon Plane Between 2 Horn Antennas</a:t>
            </a:r>
          </a:p>
        </p:txBody>
      </p:sp>
      <p:pic>
        <p:nvPicPr>
          <p:cNvPr id="4" name="Picture 3">
            <a:extLst>
              <a:ext uri="{FF2B5EF4-FFF2-40B4-BE49-F238E27FC236}">
                <a16:creationId xmlns:a16="http://schemas.microsoft.com/office/drawing/2014/main" id="{FF412B79-9AAD-32DC-3D50-DECF32C0CA9D}"/>
              </a:ext>
            </a:extLst>
          </p:cNvPr>
          <p:cNvPicPr>
            <a:picLocks noChangeAspect="1"/>
          </p:cNvPicPr>
          <p:nvPr/>
        </p:nvPicPr>
        <p:blipFill>
          <a:blip r:embed="rId3"/>
          <a:stretch>
            <a:fillRect/>
          </a:stretch>
        </p:blipFill>
        <p:spPr>
          <a:xfrm>
            <a:off x="0" y="1076103"/>
            <a:ext cx="4681866" cy="2991293"/>
          </a:xfrm>
          <a:prstGeom prst="rect">
            <a:avLst/>
          </a:prstGeom>
        </p:spPr>
      </p:pic>
      <p:pic>
        <p:nvPicPr>
          <p:cNvPr id="7" name="Picture 6">
            <a:extLst>
              <a:ext uri="{FF2B5EF4-FFF2-40B4-BE49-F238E27FC236}">
                <a16:creationId xmlns:a16="http://schemas.microsoft.com/office/drawing/2014/main" id="{17FD7C1E-D04B-E213-8C5C-1B06207B7A41}"/>
              </a:ext>
            </a:extLst>
          </p:cNvPr>
          <p:cNvPicPr>
            <a:picLocks noChangeAspect="1"/>
          </p:cNvPicPr>
          <p:nvPr/>
        </p:nvPicPr>
        <p:blipFill rotWithShape="1">
          <a:blip r:embed="rId4"/>
          <a:srcRect r="2347" b="2325"/>
          <a:stretch/>
        </p:blipFill>
        <p:spPr>
          <a:xfrm>
            <a:off x="4572000" y="1076103"/>
            <a:ext cx="4572000" cy="2921739"/>
          </a:xfrm>
          <a:prstGeom prst="rect">
            <a:avLst/>
          </a:prstGeom>
        </p:spPr>
      </p:pic>
    </p:spTree>
    <p:extLst>
      <p:ext uri="{BB962C8B-B14F-4D97-AF65-F5344CB8AC3E}">
        <p14:creationId xmlns:p14="http://schemas.microsoft.com/office/powerpoint/2010/main" val="13653443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2" name="Google Shape;469;p14">
            <a:extLst>
              <a:ext uri="{FF2B5EF4-FFF2-40B4-BE49-F238E27FC236}">
                <a16:creationId xmlns:a16="http://schemas.microsoft.com/office/drawing/2014/main" id="{49E69E90-9F82-6A6E-E6F8-5AB3867A3D02}"/>
              </a:ext>
            </a:extLst>
          </p:cNvPr>
          <p:cNvSpPr txBox="1">
            <a:spLocks noGrp="1"/>
          </p:cNvSpPr>
          <p:nvPr>
            <p:ph type="title"/>
          </p:nvPr>
        </p:nvSpPr>
        <p:spPr>
          <a:xfrm>
            <a:off x="558652" y="242493"/>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A Teflon Plane Between 2 Horn Antennas</a:t>
            </a:r>
          </a:p>
        </p:txBody>
      </p:sp>
      <mc:AlternateContent xmlns:mc="http://schemas.openxmlformats.org/markup-compatibility/2006">
        <mc:Choice xmlns:a14="http://schemas.microsoft.com/office/drawing/2010/main" Requires="a14">
          <p:sp>
            <p:nvSpPr>
              <p:cNvPr id="3" name="Google Shape;472;p14">
                <a:extLst>
                  <a:ext uri="{FF2B5EF4-FFF2-40B4-BE49-F238E27FC236}">
                    <a16:creationId xmlns:a16="http://schemas.microsoft.com/office/drawing/2014/main" id="{5BAF072B-BEB9-3A0E-C998-46256E1F57F4}"/>
                  </a:ext>
                </a:extLst>
              </p:cNvPr>
              <p:cNvSpPr txBox="1"/>
              <p:nvPr/>
            </p:nvSpPr>
            <p:spPr>
              <a:xfrm>
                <a:off x="558652" y="1590521"/>
                <a:ext cx="7678036" cy="1146049"/>
              </a:xfrm>
              <a:prstGeom prst="rect">
                <a:avLst/>
              </a:prstGeom>
              <a:noFill/>
              <a:ln>
                <a:noFill/>
              </a:ln>
            </p:spPr>
            <p:txBody>
              <a:bodyPr spcFirstLastPara="1" wrap="square" lIns="91425" tIns="91425" rIns="91425" bIns="91425" anchor="t" anchorCtr="0">
                <a:noAutofit/>
              </a:bodyPr>
              <a:lstStyle/>
              <a:p>
                <a:pPr marL="457200" lvl="0" indent="-355600">
                  <a:spcBef>
                    <a:spcPts val="600"/>
                  </a:spcBef>
                  <a:buSzPts val="2000"/>
                  <a:buChar char="◉"/>
                </a:pPr>
                <a:r>
                  <a:rPr lang="en-US" dirty="0">
                    <a:latin typeface="Source Sans Pro" panose="020B0503030403020204" pitchFamily="34" charset="0"/>
                    <a:ea typeface="Source Sans Pro" panose="020B0503030403020204" pitchFamily="34" charset="0"/>
                  </a:rPr>
                  <a:t>In this part we continue our simulation with a problem which we have separated two antennas with a Teflon plane with </a:t>
                </a:r>
                <a14:m>
                  <m:oMath xmlns:m="http://schemas.openxmlformats.org/officeDocument/2006/math">
                    <m:r>
                      <a:rPr lang="en-US" dirty="0">
                        <a:latin typeface="Cambria Math" panose="02040503050406030204" pitchFamily="18" charset="0"/>
                      </a:rPr>
                      <m:t>0</m:t>
                    </m:r>
                    <m:r>
                      <a:rPr lang="en-US" dirty="0">
                        <a:latin typeface="Cambria Math" panose="02040503050406030204" pitchFamily="18" charset="0"/>
                      </a:rPr>
                      <m:t>.</m:t>
                    </m:r>
                    <m:r>
                      <a:rPr lang="en-US" b="0" i="1" dirty="0" smtClean="0">
                        <a:latin typeface="Cambria Math" panose="02040503050406030204" pitchFamily="18" charset="0"/>
                      </a:rPr>
                      <m:t>01</m:t>
                    </m:r>
                    <m:r>
                      <a:rPr lang="en-US" i="1" dirty="0">
                        <a:latin typeface="Cambria Math" panose="02040503050406030204" pitchFamily="18" charset="0"/>
                      </a:rPr>
                      <m:t>𝜆</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0</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6122</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𝑚𝑚</m:t>
                    </m:r>
                  </m:oMath>
                </a14:m>
                <a:r>
                  <a:rPr lang="en-US" dirty="0">
                    <a:latin typeface="Source Sans Pro" panose="020B0503030403020204" pitchFamily="34" charset="0"/>
                    <a:ea typeface="Source Sans Pro" panose="020B0503030403020204" pitchFamily="34" charset="0"/>
                  </a:rPr>
                  <a:t> thickness  and their  distance is 1</a:t>
                </a:r>
                <a14:m>
                  <m:oMath xmlns:m="http://schemas.openxmlformats.org/officeDocument/2006/math">
                    <m:r>
                      <a:rPr lang="en-US" b="0" i="0" dirty="0" smtClean="0">
                        <a:latin typeface="Cambria Math" panose="02040503050406030204" pitchFamily="18" charset="0"/>
                      </a:rPr>
                      <m:t>0</m:t>
                    </m:r>
                    <m:r>
                      <a:rPr lang="en-US" i="1" dirty="0" smtClean="0">
                        <a:latin typeface="Cambria Math" panose="02040503050406030204" pitchFamily="18" charset="0"/>
                      </a:rPr>
                      <m:t>𝜆</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612</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𝑚𝑚</m:t>
                    </m:r>
                  </m:oMath>
                </a14:m>
                <a:endParaRPr lang="en-US" b="0" dirty="0">
                  <a:latin typeface="Source Sans Pro" panose="020B0503030403020204" pitchFamily="34" charset="0"/>
                  <a:ea typeface="Cambria Math" panose="02040503050406030204" pitchFamily="18" charset="0"/>
                </a:endParaRPr>
              </a:p>
              <a:p>
                <a:pPr marL="457200" lvl="0" indent="-355600">
                  <a:spcBef>
                    <a:spcPts val="600"/>
                  </a:spcBef>
                  <a:buSzPts val="2000"/>
                  <a:buChar char="◉"/>
                </a:pPr>
                <a:endParaRPr lang="en-US" dirty="0">
                  <a:latin typeface="Source Sans Pro" panose="020B0503030403020204" pitchFamily="34" charset="0"/>
                  <a:ea typeface="Cambria Math" panose="02040503050406030204" pitchFamily="18" charset="0"/>
                </a:endParaRPr>
              </a:p>
              <a:p>
                <a:pPr marL="101600" lvl="0">
                  <a:spcBef>
                    <a:spcPts val="600"/>
                  </a:spcBef>
                  <a:buSzPts val="2000"/>
                </a:pPr>
                <a:endParaRPr lang="en-US" b="0" dirty="0">
                  <a:latin typeface="Source Sans Pro" panose="020B0503030403020204" pitchFamily="34" charset="0"/>
                  <a:ea typeface="Cambria Math" panose="02040503050406030204" pitchFamily="18" charset="0"/>
                </a:endParaRPr>
              </a:p>
            </p:txBody>
          </p:sp>
        </mc:Choice>
        <mc:Fallback>
          <p:sp>
            <p:nvSpPr>
              <p:cNvPr id="3" name="Google Shape;472;p14">
                <a:extLst>
                  <a:ext uri="{FF2B5EF4-FFF2-40B4-BE49-F238E27FC236}">
                    <a16:creationId xmlns:a16="http://schemas.microsoft.com/office/drawing/2014/main" id="{5BAF072B-BEB9-3A0E-C998-46256E1F57F4}"/>
                  </a:ext>
                </a:extLst>
              </p:cNvPr>
              <p:cNvSpPr txBox="1">
                <a:spLocks noRot="1" noChangeAspect="1" noMove="1" noResize="1" noEditPoints="1" noAdjustHandles="1" noChangeArrowheads="1" noChangeShapeType="1" noTextEdit="1"/>
              </p:cNvSpPr>
              <p:nvPr/>
            </p:nvSpPr>
            <p:spPr>
              <a:xfrm>
                <a:off x="558652" y="1590521"/>
                <a:ext cx="7678036" cy="1146049"/>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0280944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2" name="Google Shape;469;p14">
            <a:extLst>
              <a:ext uri="{FF2B5EF4-FFF2-40B4-BE49-F238E27FC236}">
                <a16:creationId xmlns:a16="http://schemas.microsoft.com/office/drawing/2014/main" id="{49E69E90-9F82-6A6E-E6F8-5AB3867A3D02}"/>
              </a:ext>
            </a:extLst>
          </p:cNvPr>
          <p:cNvSpPr txBox="1">
            <a:spLocks noGrp="1"/>
          </p:cNvSpPr>
          <p:nvPr>
            <p:ph type="title"/>
          </p:nvPr>
        </p:nvSpPr>
        <p:spPr>
          <a:xfrm>
            <a:off x="558652" y="242493"/>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A Teflon Plane Between 2 Horn Antennas</a:t>
            </a:r>
          </a:p>
        </p:txBody>
      </p:sp>
      <p:pic>
        <p:nvPicPr>
          <p:cNvPr id="5" name="Picture 4">
            <a:extLst>
              <a:ext uri="{FF2B5EF4-FFF2-40B4-BE49-F238E27FC236}">
                <a16:creationId xmlns:a16="http://schemas.microsoft.com/office/drawing/2014/main" id="{D19A3332-188A-1BBE-58F7-8E7B5E8323FD}"/>
              </a:ext>
            </a:extLst>
          </p:cNvPr>
          <p:cNvPicPr>
            <a:picLocks noChangeAspect="1"/>
          </p:cNvPicPr>
          <p:nvPr/>
        </p:nvPicPr>
        <p:blipFill>
          <a:blip r:embed="rId3"/>
          <a:stretch>
            <a:fillRect/>
          </a:stretch>
        </p:blipFill>
        <p:spPr>
          <a:xfrm>
            <a:off x="1545265" y="1083408"/>
            <a:ext cx="6200835" cy="3297206"/>
          </a:xfrm>
          <a:prstGeom prst="rect">
            <a:avLst/>
          </a:prstGeom>
        </p:spPr>
      </p:pic>
    </p:spTree>
    <p:extLst>
      <p:ext uri="{BB962C8B-B14F-4D97-AF65-F5344CB8AC3E}">
        <p14:creationId xmlns:p14="http://schemas.microsoft.com/office/powerpoint/2010/main" val="1296571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2" name="Google Shape;469;p14">
            <a:extLst>
              <a:ext uri="{FF2B5EF4-FFF2-40B4-BE49-F238E27FC236}">
                <a16:creationId xmlns:a16="http://schemas.microsoft.com/office/drawing/2014/main" id="{49E69E90-9F82-6A6E-E6F8-5AB3867A3D02}"/>
              </a:ext>
            </a:extLst>
          </p:cNvPr>
          <p:cNvSpPr txBox="1">
            <a:spLocks noGrp="1"/>
          </p:cNvSpPr>
          <p:nvPr>
            <p:ph type="title"/>
          </p:nvPr>
        </p:nvSpPr>
        <p:spPr>
          <a:xfrm>
            <a:off x="558652" y="242493"/>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A Teflon Plane Between 2 Horn Antennas</a:t>
            </a:r>
          </a:p>
        </p:txBody>
      </p:sp>
      <p:pic>
        <p:nvPicPr>
          <p:cNvPr id="4" name="Picture 3">
            <a:extLst>
              <a:ext uri="{FF2B5EF4-FFF2-40B4-BE49-F238E27FC236}">
                <a16:creationId xmlns:a16="http://schemas.microsoft.com/office/drawing/2014/main" id="{A9D69435-CD95-4F6F-B4D7-A45B3EEFFADD}"/>
              </a:ext>
            </a:extLst>
          </p:cNvPr>
          <p:cNvPicPr>
            <a:picLocks noChangeAspect="1"/>
          </p:cNvPicPr>
          <p:nvPr/>
        </p:nvPicPr>
        <p:blipFill>
          <a:blip r:embed="rId3"/>
          <a:stretch>
            <a:fillRect/>
          </a:stretch>
        </p:blipFill>
        <p:spPr>
          <a:xfrm>
            <a:off x="0" y="1625346"/>
            <a:ext cx="3559678" cy="1892808"/>
          </a:xfrm>
          <a:prstGeom prst="rect">
            <a:avLst/>
          </a:prstGeom>
        </p:spPr>
      </p:pic>
      <p:pic>
        <p:nvPicPr>
          <p:cNvPr id="7" name="Picture 6">
            <a:extLst>
              <a:ext uri="{FF2B5EF4-FFF2-40B4-BE49-F238E27FC236}">
                <a16:creationId xmlns:a16="http://schemas.microsoft.com/office/drawing/2014/main" id="{F57B1A85-CF90-2FAA-6E15-EAB5B4ED951B}"/>
              </a:ext>
            </a:extLst>
          </p:cNvPr>
          <p:cNvPicPr>
            <a:picLocks noChangeAspect="1"/>
          </p:cNvPicPr>
          <p:nvPr/>
        </p:nvPicPr>
        <p:blipFill>
          <a:blip r:embed="rId4"/>
          <a:stretch>
            <a:fillRect/>
          </a:stretch>
        </p:blipFill>
        <p:spPr>
          <a:xfrm>
            <a:off x="2977117" y="1625346"/>
            <a:ext cx="3559678" cy="1892808"/>
          </a:xfrm>
          <a:prstGeom prst="rect">
            <a:avLst/>
          </a:prstGeom>
        </p:spPr>
      </p:pic>
      <p:pic>
        <p:nvPicPr>
          <p:cNvPr id="10" name="Picture 9">
            <a:extLst>
              <a:ext uri="{FF2B5EF4-FFF2-40B4-BE49-F238E27FC236}">
                <a16:creationId xmlns:a16="http://schemas.microsoft.com/office/drawing/2014/main" id="{DAB3A9E3-3703-8039-F5B9-B41B40FCAC91}"/>
              </a:ext>
            </a:extLst>
          </p:cNvPr>
          <p:cNvPicPr>
            <a:picLocks noChangeAspect="1"/>
          </p:cNvPicPr>
          <p:nvPr/>
        </p:nvPicPr>
        <p:blipFill rotWithShape="1">
          <a:blip r:embed="rId5"/>
          <a:srcRect t="1" r="7604" b="-2874"/>
          <a:stretch/>
        </p:blipFill>
        <p:spPr>
          <a:xfrm>
            <a:off x="5854995" y="1625346"/>
            <a:ext cx="3289005" cy="1947194"/>
          </a:xfrm>
          <a:prstGeom prst="rect">
            <a:avLst/>
          </a:prstGeom>
        </p:spPr>
      </p:pic>
    </p:spTree>
    <p:extLst>
      <p:ext uri="{BB962C8B-B14F-4D97-AF65-F5344CB8AC3E}">
        <p14:creationId xmlns:p14="http://schemas.microsoft.com/office/powerpoint/2010/main" val="967377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2" name="Google Shape;469;p14">
            <a:extLst>
              <a:ext uri="{FF2B5EF4-FFF2-40B4-BE49-F238E27FC236}">
                <a16:creationId xmlns:a16="http://schemas.microsoft.com/office/drawing/2014/main" id="{49E69E90-9F82-6A6E-E6F8-5AB3867A3D02}"/>
              </a:ext>
            </a:extLst>
          </p:cNvPr>
          <p:cNvSpPr txBox="1">
            <a:spLocks noGrp="1"/>
          </p:cNvSpPr>
          <p:nvPr>
            <p:ph type="title"/>
          </p:nvPr>
        </p:nvSpPr>
        <p:spPr>
          <a:xfrm>
            <a:off x="558652" y="242493"/>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A Teflon Plane Between 2 Horn Antennas</a:t>
            </a:r>
          </a:p>
        </p:txBody>
      </p:sp>
      <p:pic>
        <p:nvPicPr>
          <p:cNvPr id="5" name="Picture 4">
            <a:extLst>
              <a:ext uri="{FF2B5EF4-FFF2-40B4-BE49-F238E27FC236}">
                <a16:creationId xmlns:a16="http://schemas.microsoft.com/office/drawing/2014/main" id="{583DD644-5944-A352-63C2-05DE4037F00C}"/>
              </a:ext>
            </a:extLst>
          </p:cNvPr>
          <p:cNvPicPr>
            <a:picLocks noChangeAspect="1"/>
          </p:cNvPicPr>
          <p:nvPr/>
        </p:nvPicPr>
        <p:blipFill>
          <a:blip r:embed="rId3"/>
          <a:stretch>
            <a:fillRect/>
          </a:stretch>
        </p:blipFill>
        <p:spPr>
          <a:xfrm>
            <a:off x="1489648" y="1092973"/>
            <a:ext cx="5134607" cy="3280554"/>
          </a:xfrm>
          <a:prstGeom prst="rect">
            <a:avLst/>
          </a:prstGeom>
        </p:spPr>
      </p:pic>
    </p:spTree>
    <p:extLst>
      <p:ext uri="{BB962C8B-B14F-4D97-AF65-F5344CB8AC3E}">
        <p14:creationId xmlns:p14="http://schemas.microsoft.com/office/powerpoint/2010/main" val="37827974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2" name="Google Shape;469;p14">
            <a:extLst>
              <a:ext uri="{FF2B5EF4-FFF2-40B4-BE49-F238E27FC236}">
                <a16:creationId xmlns:a16="http://schemas.microsoft.com/office/drawing/2014/main" id="{49E69E90-9F82-6A6E-E6F8-5AB3867A3D02}"/>
              </a:ext>
            </a:extLst>
          </p:cNvPr>
          <p:cNvSpPr txBox="1">
            <a:spLocks noGrp="1"/>
          </p:cNvSpPr>
          <p:nvPr>
            <p:ph type="title"/>
          </p:nvPr>
        </p:nvSpPr>
        <p:spPr>
          <a:xfrm>
            <a:off x="558652" y="242493"/>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Introduction to Horn Antenna</a:t>
            </a:r>
          </a:p>
        </p:txBody>
      </p:sp>
      <p:sp>
        <p:nvSpPr>
          <p:cNvPr id="7" name="Google Shape;472;p14">
            <a:extLst>
              <a:ext uri="{FF2B5EF4-FFF2-40B4-BE49-F238E27FC236}">
                <a16:creationId xmlns:a16="http://schemas.microsoft.com/office/drawing/2014/main" id="{B7DDA3CB-05D2-53E8-52CB-8E0E59210C19}"/>
              </a:ext>
            </a:extLst>
          </p:cNvPr>
          <p:cNvSpPr txBox="1"/>
          <p:nvPr/>
        </p:nvSpPr>
        <p:spPr>
          <a:xfrm>
            <a:off x="820922" y="950829"/>
            <a:ext cx="7678036" cy="1146049"/>
          </a:xfrm>
          <a:prstGeom prst="rect">
            <a:avLst/>
          </a:prstGeom>
          <a:noFill/>
          <a:ln>
            <a:noFill/>
          </a:ln>
        </p:spPr>
        <p:txBody>
          <a:bodyPr spcFirstLastPara="1" wrap="square" lIns="91425" tIns="91425" rIns="91425" bIns="91425" anchor="t" anchorCtr="0">
            <a:noAutofit/>
          </a:bodyPr>
          <a:lstStyle/>
          <a:p>
            <a:pPr marL="457200" lvl="0" indent="-355600">
              <a:spcBef>
                <a:spcPts val="600"/>
              </a:spcBef>
              <a:buSzPts val="2000"/>
              <a:buChar char="◉"/>
            </a:pPr>
            <a:r>
              <a:rPr lang="en-US" dirty="0">
                <a:latin typeface="Source Sans Pro" panose="020B0503030403020204" pitchFamily="34" charset="0"/>
                <a:ea typeface="Source Sans Pro" panose="020B0503030403020204" pitchFamily="34" charset="0"/>
              </a:rPr>
              <a:t>Horn antennas are widely used for applications such as radio astronomy, satellite, and terrestrial communication, plasma diagnostics and more. They are used for moderate gains at microwave frequencies and can be used as a primary or feed element in a dish antenna. Horn antennas are also used for measurement of different antenna parameters in laboratories.</a:t>
            </a:r>
          </a:p>
        </p:txBody>
      </p:sp>
      <p:pic>
        <p:nvPicPr>
          <p:cNvPr id="9" name="Picture 8">
            <a:extLst>
              <a:ext uri="{FF2B5EF4-FFF2-40B4-BE49-F238E27FC236}">
                <a16:creationId xmlns:a16="http://schemas.microsoft.com/office/drawing/2014/main" id="{28EAC169-518D-3AC4-AFFA-7B442D53FFEE}"/>
              </a:ext>
            </a:extLst>
          </p:cNvPr>
          <p:cNvPicPr>
            <a:picLocks noChangeAspect="1"/>
          </p:cNvPicPr>
          <p:nvPr/>
        </p:nvPicPr>
        <p:blipFill>
          <a:blip r:embed="rId3"/>
          <a:stretch>
            <a:fillRect/>
          </a:stretch>
        </p:blipFill>
        <p:spPr>
          <a:xfrm>
            <a:off x="501945" y="2096878"/>
            <a:ext cx="3187995" cy="2390996"/>
          </a:xfrm>
          <a:prstGeom prst="rect">
            <a:avLst/>
          </a:prstGeom>
        </p:spPr>
      </p:pic>
      <p:pic>
        <p:nvPicPr>
          <p:cNvPr id="11" name="Picture 10">
            <a:extLst>
              <a:ext uri="{FF2B5EF4-FFF2-40B4-BE49-F238E27FC236}">
                <a16:creationId xmlns:a16="http://schemas.microsoft.com/office/drawing/2014/main" id="{ADB37D74-87BC-83CE-175A-45469C720DD6}"/>
              </a:ext>
            </a:extLst>
          </p:cNvPr>
          <p:cNvPicPr>
            <a:picLocks noChangeAspect="1"/>
          </p:cNvPicPr>
          <p:nvPr/>
        </p:nvPicPr>
        <p:blipFill>
          <a:blip r:embed="rId4"/>
          <a:stretch>
            <a:fillRect/>
          </a:stretch>
        </p:blipFill>
        <p:spPr>
          <a:xfrm>
            <a:off x="5004768" y="2127063"/>
            <a:ext cx="3494190" cy="2330625"/>
          </a:xfrm>
          <a:prstGeom prst="rect">
            <a:avLst/>
          </a:prstGeom>
        </p:spPr>
      </p:pic>
    </p:spTree>
    <p:extLst>
      <p:ext uri="{BB962C8B-B14F-4D97-AF65-F5344CB8AC3E}">
        <p14:creationId xmlns:p14="http://schemas.microsoft.com/office/powerpoint/2010/main" val="400580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2" name="Google Shape;469;p14">
            <a:extLst>
              <a:ext uri="{FF2B5EF4-FFF2-40B4-BE49-F238E27FC236}">
                <a16:creationId xmlns:a16="http://schemas.microsoft.com/office/drawing/2014/main" id="{49E69E90-9F82-6A6E-E6F8-5AB3867A3D02}"/>
              </a:ext>
            </a:extLst>
          </p:cNvPr>
          <p:cNvSpPr txBox="1">
            <a:spLocks noGrp="1"/>
          </p:cNvSpPr>
          <p:nvPr>
            <p:ph type="title"/>
          </p:nvPr>
        </p:nvSpPr>
        <p:spPr>
          <a:xfrm>
            <a:off x="558652" y="242493"/>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A Teflon Plane Between 2 Horn Antennas</a:t>
            </a:r>
          </a:p>
        </p:txBody>
      </p:sp>
      <mc:AlternateContent xmlns:mc="http://schemas.openxmlformats.org/markup-compatibility/2006">
        <mc:Choice xmlns:a14="http://schemas.microsoft.com/office/drawing/2010/main" Requires="a14">
          <p:sp>
            <p:nvSpPr>
              <p:cNvPr id="3" name="Google Shape;472;p14">
                <a:extLst>
                  <a:ext uri="{FF2B5EF4-FFF2-40B4-BE49-F238E27FC236}">
                    <a16:creationId xmlns:a16="http://schemas.microsoft.com/office/drawing/2014/main" id="{5BAF072B-BEB9-3A0E-C998-46256E1F57F4}"/>
                  </a:ext>
                </a:extLst>
              </p:cNvPr>
              <p:cNvSpPr txBox="1"/>
              <p:nvPr/>
            </p:nvSpPr>
            <p:spPr>
              <a:xfrm>
                <a:off x="558652" y="1590521"/>
                <a:ext cx="7678036" cy="1146049"/>
              </a:xfrm>
              <a:prstGeom prst="rect">
                <a:avLst/>
              </a:prstGeom>
              <a:noFill/>
              <a:ln>
                <a:noFill/>
              </a:ln>
            </p:spPr>
            <p:txBody>
              <a:bodyPr spcFirstLastPara="1" wrap="square" lIns="91425" tIns="91425" rIns="91425" bIns="91425" anchor="t" anchorCtr="0">
                <a:noAutofit/>
              </a:bodyPr>
              <a:lstStyle/>
              <a:p>
                <a:pPr marL="457200" lvl="0" indent="-355600">
                  <a:spcBef>
                    <a:spcPts val="600"/>
                  </a:spcBef>
                  <a:buSzPts val="2000"/>
                  <a:buChar char="◉"/>
                </a:pPr>
                <a:r>
                  <a:rPr lang="en-US" dirty="0">
                    <a:latin typeface="Source Sans Pro" panose="020B0503030403020204" pitchFamily="34" charset="0"/>
                    <a:ea typeface="Source Sans Pro" panose="020B0503030403020204" pitchFamily="34" charset="0"/>
                  </a:rPr>
                  <a:t>In this part we continue our simulation with a problem which we have separated two antennas with a Teflon plane with </a:t>
                </a:r>
                <a14:m>
                  <m:oMath xmlns:m="http://schemas.openxmlformats.org/officeDocument/2006/math">
                    <m:r>
                      <a:rPr lang="en-US" dirty="0">
                        <a:latin typeface="Cambria Math" panose="02040503050406030204" pitchFamily="18" charset="0"/>
                      </a:rPr>
                      <m:t>0</m:t>
                    </m:r>
                    <m:r>
                      <a:rPr lang="en-US" dirty="0">
                        <a:latin typeface="Cambria Math" panose="02040503050406030204" pitchFamily="18" charset="0"/>
                      </a:rPr>
                      <m:t>.</m:t>
                    </m:r>
                    <m:r>
                      <a:rPr lang="en-US" b="0" i="1" dirty="0" smtClean="0">
                        <a:latin typeface="Cambria Math" panose="02040503050406030204" pitchFamily="18" charset="0"/>
                      </a:rPr>
                      <m:t>5</m:t>
                    </m:r>
                    <m:r>
                      <a:rPr lang="en-US" i="1" dirty="0">
                        <a:latin typeface="Cambria Math" panose="02040503050406030204" pitchFamily="18" charset="0"/>
                      </a:rPr>
                      <m:t>𝜆</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30</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6</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𝑚𝑚</m:t>
                    </m:r>
                  </m:oMath>
                </a14:m>
                <a:r>
                  <a:rPr lang="en-US" dirty="0">
                    <a:latin typeface="Source Sans Pro" panose="020B0503030403020204" pitchFamily="34" charset="0"/>
                    <a:ea typeface="Source Sans Pro" panose="020B0503030403020204" pitchFamily="34" charset="0"/>
                  </a:rPr>
                  <a:t> thickness  and their  distance is 1</a:t>
                </a:r>
                <a14:m>
                  <m:oMath xmlns:m="http://schemas.openxmlformats.org/officeDocument/2006/math">
                    <m:r>
                      <a:rPr lang="en-US" b="0" i="0" dirty="0" smtClean="0">
                        <a:latin typeface="Cambria Math" panose="02040503050406030204" pitchFamily="18" charset="0"/>
                      </a:rPr>
                      <m:t>0</m:t>
                    </m:r>
                    <m:r>
                      <a:rPr lang="en-US" i="1" dirty="0" smtClean="0">
                        <a:latin typeface="Cambria Math" panose="02040503050406030204" pitchFamily="18" charset="0"/>
                      </a:rPr>
                      <m:t>𝜆</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612</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𝑚𝑚</m:t>
                    </m:r>
                  </m:oMath>
                </a14:m>
                <a:endParaRPr lang="en-US" b="0" dirty="0">
                  <a:latin typeface="Source Sans Pro" panose="020B0503030403020204" pitchFamily="34" charset="0"/>
                  <a:ea typeface="Cambria Math" panose="02040503050406030204" pitchFamily="18" charset="0"/>
                </a:endParaRPr>
              </a:p>
              <a:p>
                <a:pPr marL="457200" lvl="0" indent="-355600">
                  <a:spcBef>
                    <a:spcPts val="600"/>
                  </a:spcBef>
                  <a:buSzPts val="2000"/>
                  <a:buChar char="◉"/>
                </a:pPr>
                <a:endParaRPr lang="en-US" dirty="0">
                  <a:latin typeface="Source Sans Pro" panose="020B0503030403020204" pitchFamily="34" charset="0"/>
                  <a:ea typeface="Cambria Math" panose="02040503050406030204" pitchFamily="18" charset="0"/>
                </a:endParaRPr>
              </a:p>
              <a:p>
                <a:pPr marL="101600" lvl="0">
                  <a:spcBef>
                    <a:spcPts val="600"/>
                  </a:spcBef>
                  <a:buSzPts val="2000"/>
                </a:pPr>
                <a:endParaRPr lang="en-US" b="0" dirty="0">
                  <a:latin typeface="Source Sans Pro" panose="020B0503030403020204" pitchFamily="34" charset="0"/>
                  <a:ea typeface="Cambria Math" panose="02040503050406030204" pitchFamily="18" charset="0"/>
                </a:endParaRPr>
              </a:p>
            </p:txBody>
          </p:sp>
        </mc:Choice>
        <mc:Fallback>
          <p:sp>
            <p:nvSpPr>
              <p:cNvPr id="3" name="Google Shape;472;p14">
                <a:extLst>
                  <a:ext uri="{FF2B5EF4-FFF2-40B4-BE49-F238E27FC236}">
                    <a16:creationId xmlns:a16="http://schemas.microsoft.com/office/drawing/2014/main" id="{5BAF072B-BEB9-3A0E-C998-46256E1F57F4}"/>
                  </a:ext>
                </a:extLst>
              </p:cNvPr>
              <p:cNvSpPr txBox="1">
                <a:spLocks noRot="1" noChangeAspect="1" noMove="1" noResize="1" noEditPoints="1" noAdjustHandles="1" noChangeArrowheads="1" noChangeShapeType="1" noTextEdit="1"/>
              </p:cNvSpPr>
              <p:nvPr/>
            </p:nvSpPr>
            <p:spPr>
              <a:xfrm>
                <a:off x="558652" y="1590521"/>
                <a:ext cx="7678036" cy="1146049"/>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122329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2" name="Google Shape;469;p14">
            <a:extLst>
              <a:ext uri="{FF2B5EF4-FFF2-40B4-BE49-F238E27FC236}">
                <a16:creationId xmlns:a16="http://schemas.microsoft.com/office/drawing/2014/main" id="{49E69E90-9F82-6A6E-E6F8-5AB3867A3D02}"/>
              </a:ext>
            </a:extLst>
          </p:cNvPr>
          <p:cNvSpPr txBox="1">
            <a:spLocks noGrp="1"/>
          </p:cNvSpPr>
          <p:nvPr>
            <p:ph type="title"/>
          </p:nvPr>
        </p:nvSpPr>
        <p:spPr>
          <a:xfrm>
            <a:off x="558652" y="242493"/>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A Teflon Plane Between 2 Horn Antennas</a:t>
            </a:r>
          </a:p>
        </p:txBody>
      </p:sp>
      <p:pic>
        <p:nvPicPr>
          <p:cNvPr id="5" name="Picture 4">
            <a:extLst>
              <a:ext uri="{FF2B5EF4-FFF2-40B4-BE49-F238E27FC236}">
                <a16:creationId xmlns:a16="http://schemas.microsoft.com/office/drawing/2014/main" id="{EB254890-A6FA-CE21-395F-3FBC11DB165C}"/>
              </a:ext>
            </a:extLst>
          </p:cNvPr>
          <p:cNvPicPr>
            <a:picLocks noChangeAspect="1"/>
          </p:cNvPicPr>
          <p:nvPr/>
        </p:nvPicPr>
        <p:blipFill>
          <a:blip r:embed="rId3"/>
          <a:stretch>
            <a:fillRect/>
          </a:stretch>
        </p:blipFill>
        <p:spPr>
          <a:xfrm>
            <a:off x="956534" y="923147"/>
            <a:ext cx="6200835" cy="3297206"/>
          </a:xfrm>
          <a:prstGeom prst="rect">
            <a:avLst/>
          </a:prstGeom>
        </p:spPr>
      </p:pic>
    </p:spTree>
    <p:extLst>
      <p:ext uri="{BB962C8B-B14F-4D97-AF65-F5344CB8AC3E}">
        <p14:creationId xmlns:p14="http://schemas.microsoft.com/office/powerpoint/2010/main" val="1434434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2" name="Google Shape;469;p14">
            <a:extLst>
              <a:ext uri="{FF2B5EF4-FFF2-40B4-BE49-F238E27FC236}">
                <a16:creationId xmlns:a16="http://schemas.microsoft.com/office/drawing/2014/main" id="{49E69E90-9F82-6A6E-E6F8-5AB3867A3D02}"/>
              </a:ext>
            </a:extLst>
          </p:cNvPr>
          <p:cNvSpPr txBox="1">
            <a:spLocks noGrp="1"/>
          </p:cNvSpPr>
          <p:nvPr>
            <p:ph type="title"/>
          </p:nvPr>
        </p:nvSpPr>
        <p:spPr>
          <a:xfrm>
            <a:off x="558652" y="242493"/>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A Teflon Plane Between 2 Horn Antennas</a:t>
            </a:r>
          </a:p>
        </p:txBody>
      </p:sp>
      <p:pic>
        <p:nvPicPr>
          <p:cNvPr id="4" name="Picture 3">
            <a:extLst>
              <a:ext uri="{FF2B5EF4-FFF2-40B4-BE49-F238E27FC236}">
                <a16:creationId xmlns:a16="http://schemas.microsoft.com/office/drawing/2014/main" id="{B71D1CE8-54B1-F8B8-C843-89F742EB41DD}"/>
              </a:ext>
            </a:extLst>
          </p:cNvPr>
          <p:cNvPicPr>
            <a:picLocks noChangeAspect="1"/>
          </p:cNvPicPr>
          <p:nvPr/>
        </p:nvPicPr>
        <p:blipFill>
          <a:blip r:embed="rId3"/>
          <a:stretch>
            <a:fillRect/>
          </a:stretch>
        </p:blipFill>
        <p:spPr>
          <a:xfrm>
            <a:off x="0" y="1625346"/>
            <a:ext cx="3559678" cy="1892808"/>
          </a:xfrm>
          <a:prstGeom prst="rect">
            <a:avLst/>
          </a:prstGeom>
        </p:spPr>
      </p:pic>
      <p:pic>
        <p:nvPicPr>
          <p:cNvPr id="7" name="Picture 6">
            <a:extLst>
              <a:ext uri="{FF2B5EF4-FFF2-40B4-BE49-F238E27FC236}">
                <a16:creationId xmlns:a16="http://schemas.microsoft.com/office/drawing/2014/main" id="{DDB2688F-E188-A7A2-CA1B-BE22719C2CBB}"/>
              </a:ext>
            </a:extLst>
          </p:cNvPr>
          <p:cNvPicPr>
            <a:picLocks noChangeAspect="1"/>
          </p:cNvPicPr>
          <p:nvPr/>
        </p:nvPicPr>
        <p:blipFill>
          <a:blip r:embed="rId4"/>
          <a:stretch>
            <a:fillRect/>
          </a:stretch>
        </p:blipFill>
        <p:spPr>
          <a:xfrm>
            <a:off x="2792161" y="1625346"/>
            <a:ext cx="3559678" cy="1892808"/>
          </a:xfrm>
          <a:prstGeom prst="rect">
            <a:avLst/>
          </a:prstGeom>
        </p:spPr>
      </p:pic>
      <p:pic>
        <p:nvPicPr>
          <p:cNvPr id="10" name="Picture 9">
            <a:extLst>
              <a:ext uri="{FF2B5EF4-FFF2-40B4-BE49-F238E27FC236}">
                <a16:creationId xmlns:a16="http://schemas.microsoft.com/office/drawing/2014/main" id="{8ACA64FF-EC5E-2F37-E52C-3A6F13209F4B}"/>
              </a:ext>
            </a:extLst>
          </p:cNvPr>
          <p:cNvPicPr>
            <a:picLocks noChangeAspect="1"/>
          </p:cNvPicPr>
          <p:nvPr/>
        </p:nvPicPr>
        <p:blipFill rotWithShape="1">
          <a:blip r:embed="rId5"/>
          <a:srcRect r="5368"/>
          <a:stretch/>
        </p:blipFill>
        <p:spPr>
          <a:xfrm>
            <a:off x="5775413" y="1625346"/>
            <a:ext cx="3368587" cy="1892808"/>
          </a:xfrm>
          <a:prstGeom prst="rect">
            <a:avLst/>
          </a:prstGeom>
        </p:spPr>
      </p:pic>
    </p:spTree>
    <p:extLst>
      <p:ext uri="{BB962C8B-B14F-4D97-AF65-F5344CB8AC3E}">
        <p14:creationId xmlns:p14="http://schemas.microsoft.com/office/powerpoint/2010/main" val="31850568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2" name="Google Shape;469;p14">
            <a:extLst>
              <a:ext uri="{FF2B5EF4-FFF2-40B4-BE49-F238E27FC236}">
                <a16:creationId xmlns:a16="http://schemas.microsoft.com/office/drawing/2014/main" id="{49E69E90-9F82-6A6E-E6F8-5AB3867A3D02}"/>
              </a:ext>
            </a:extLst>
          </p:cNvPr>
          <p:cNvSpPr txBox="1">
            <a:spLocks noGrp="1"/>
          </p:cNvSpPr>
          <p:nvPr>
            <p:ph type="title"/>
          </p:nvPr>
        </p:nvSpPr>
        <p:spPr>
          <a:xfrm>
            <a:off x="558652" y="242493"/>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A Teflon Plane Between 2 Horn Antennas</a:t>
            </a:r>
          </a:p>
        </p:txBody>
      </p:sp>
      <p:pic>
        <p:nvPicPr>
          <p:cNvPr id="5" name="Picture 4">
            <a:extLst>
              <a:ext uri="{FF2B5EF4-FFF2-40B4-BE49-F238E27FC236}">
                <a16:creationId xmlns:a16="http://schemas.microsoft.com/office/drawing/2014/main" id="{04A8D168-6261-E3D0-488C-67D732B36111}"/>
              </a:ext>
            </a:extLst>
          </p:cNvPr>
          <p:cNvPicPr>
            <a:picLocks noChangeAspect="1"/>
          </p:cNvPicPr>
          <p:nvPr/>
        </p:nvPicPr>
        <p:blipFill>
          <a:blip r:embed="rId3"/>
          <a:stretch>
            <a:fillRect/>
          </a:stretch>
        </p:blipFill>
        <p:spPr>
          <a:xfrm>
            <a:off x="0" y="1155405"/>
            <a:ext cx="4903755" cy="3133060"/>
          </a:xfrm>
          <a:prstGeom prst="rect">
            <a:avLst/>
          </a:prstGeom>
        </p:spPr>
      </p:pic>
      <p:pic>
        <p:nvPicPr>
          <p:cNvPr id="8" name="Picture 7">
            <a:extLst>
              <a:ext uri="{FF2B5EF4-FFF2-40B4-BE49-F238E27FC236}">
                <a16:creationId xmlns:a16="http://schemas.microsoft.com/office/drawing/2014/main" id="{8FE7C60C-3036-3067-455C-DD1DE71F9692}"/>
              </a:ext>
            </a:extLst>
          </p:cNvPr>
          <p:cNvPicPr>
            <a:picLocks noChangeAspect="1"/>
          </p:cNvPicPr>
          <p:nvPr/>
        </p:nvPicPr>
        <p:blipFill rotWithShape="1">
          <a:blip r:embed="rId4"/>
          <a:srcRect r="4597"/>
          <a:stretch/>
        </p:blipFill>
        <p:spPr>
          <a:xfrm>
            <a:off x="4465673" y="1155404"/>
            <a:ext cx="4678327" cy="3133061"/>
          </a:xfrm>
          <a:prstGeom prst="rect">
            <a:avLst/>
          </a:prstGeom>
        </p:spPr>
      </p:pic>
    </p:spTree>
    <p:extLst>
      <p:ext uri="{BB962C8B-B14F-4D97-AF65-F5344CB8AC3E}">
        <p14:creationId xmlns:p14="http://schemas.microsoft.com/office/powerpoint/2010/main" val="26989401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2" name="Google Shape;469;p14">
            <a:extLst>
              <a:ext uri="{FF2B5EF4-FFF2-40B4-BE49-F238E27FC236}">
                <a16:creationId xmlns:a16="http://schemas.microsoft.com/office/drawing/2014/main" id="{49E69E90-9F82-6A6E-E6F8-5AB3867A3D02}"/>
              </a:ext>
            </a:extLst>
          </p:cNvPr>
          <p:cNvSpPr txBox="1">
            <a:spLocks noGrp="1"/>
          </p:cNvSpPr>
          <p:nvPr>
            <p:ph type="title"/>
          </p:nvPr>
        </p:nvSpPr>
        <p:spPr>
          <a:xfrm>
            <a:off x="558652" y="242493"/>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A Teflon Plane Between 2 Horn Antennas</a:t>
            </a:r>
          </a:p>
        </p:txBody>
      </p:sp>
      <mc:AlternateContent xmlns:mc="http://schemas.openxmlformats.org/markup-compatibility/2006">
        <mc:Choice xmlns:a14="http://schemas.microsoft.com/office/drawing/2010/main" Requires="a14">
          <p:sp>
            <p:nvSpPr>
              <p:cNvPr id="7" name="Google Shape;472;p14">
                <a:extLst>
                  <a:ext uri="{FF2B5EF4-FFF2-40B4-BE49-F238E27FC236}">
                    <a16:creationId xmlns:a16="http://schemas.microsoft.com/office/drawing/2014/main" id="{B7DDA3CB-05D2-53E8-52CB-8E0E59210C19}"/>
                  </a:ext>
                </a:extLst>
              </p:cNvPr>
              <p:cNvSpPr txBox="1"/>
              <p:nvPr/>
            </p:nvSpPr>
            <p:spPr>
              <a:xfrm>
                <a:off x="820921" y="950829"/>
                <a:ext cx="8284553" cy="3451050"/>
              </a:xfrm>
              <a:prstGeom prst="rect">
                <a:avLst/>
              </a:prstGeom>
              <a:noFill/>
              <a:ln>
                <a:noFill/>
              </a:ln>
            </p:spPr>
            <p:txBody>
              <a:bodyPr spcFirstLastPara="1" wrap="square" lIns="91425" tIns="91425" rIns="91425" bIns="91425" anchor="t" anchorCtr="0">
                <a:noAutofit/>
              </a:bodyPr>
              <a:lstStyle/>
              <a:p>
                <a:pPr marL="457200" lvl="0" indent="-355600">
                  <a:spcBef>
                    <a:spcPts val="600"/>
                  </a:spcBef>
                  <a:buSzPts val="2000"/>
                  <a:buChar char="◉"/>
                </a:pPr>
                <a:r>
                  <a:rPr lang="en-US" dirty="0">
                    <a:solidFill>
                      <a:srgbClr val="00B050"/>
                    </a:solidFill>
                  </a:rPr>
                  <a:t>S-parameter: Reflection and Absorption Trends</a:t>
                </a:r>
              </a:p>
              <a:p>
                <a:pPr marL="101600" lvl="5">
                  <a:spcBef>
                    <a:spcPts val="600"/>
                  </a:spcBef>
                  <a:buSzPts val="2000"/>
                </a:pPr>
                <a:r>
                  <a:rPr lang="en-US" dirty="0"/>
                  <a:t>	Higher </a:t>
                </a:r>
                <a14:m>
                  <m:oMath xmlns:m="http://schemas.openxmlformats.org/officeDocument/2006/math">
                    <m:sSub>
                      <m:sSubPr>
                        <m:ctrlPr>
                          <a:rPr lang="en-US" dirty="0" smtClean="0">
                            <a:solidFill>
                              <a:srgbClr val="836967"/>
                            </a:solidFill>
                            <a:latin typeface="Cambria Math" panose="02040503050406030204" pitchFamily="18" charset="0"/>
                          </a:rPr>
                        </m:ctrlPr>
                      </m:sSubPr>
                      <m:e>
                        <m:r>
                          <a:rPr lang="en-US" i="1" dirty="0">
                            <a:latin typeface="Cambria Math" panose="02040503050406030204" pitchFamily="18" charset="0"/>
                          </a:rPr>
                          <m:t>𝑆</m:t>
                        </m:r>
                      </m:e>
                      <m:sub>
                        <m:r>
                          <a:rPr lang="en-US" i="0" dirty="0">
                            <a:latin typeface="Cambria Math" panose="02040503050406030204" pitchFamily="18" charset="0"/>
                          </a:rPr>
                          <m:t>11</m:t>
                        </m:r>
                      </m:sub>
                    </m:sSub>
                  </m:oMath>
                </a14:m>
                <a:r>
                  <a:rPr lang="en-US" dirty="0"/>
                  <a:t> indicates increased reflection </a:t>
                </a:r>
              </a:p>
              <a:p>
                <a:pPr marL="101600" lvl="5">
                  <a:spcBef>
                    <a:spcPts val="600"/>
                  </a:spcBef>
                  <a:buSzPts val="2000"/>
                </a:pPr>
                <a:r>
                  <a:rPr lang="en-US" dirty="0"/>
                  <a:t>	Decrease in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𝑆</m:t>
                        </m:r>
                      </m:e>
                      <m:sub>
                        <m:r>
                          <a:rPr lang="en-US" dirty="0">
                            <a:latin typeface="Cambria Math" panose="02040503050406030204" pitchFamily="18" charset="0"/>
                          </a:rPr>
                          <m:t>1</m:t>
                        </m:r>
                        <m:r>
                          <a:rPr lang="en-US" b="0" i="1" dirty="0" smtClean="0">
                            <a:latin typeface="Cambria Math" panose="02040503050406030204" pitchFamily="18" charset="0"/>
                          </a:rPr>
                          <m:t>2</m:t>
                        </m:r>
                      </m:sub>
                    </m:sSub>
                  </m:oMath>
                </a14:m>
                <a:r>
                  <a:rPr lang="en-US" dirty="0"/>
                  <a:t> indicates less absorption with increasing distance </a:t>
                </a:r>
              </a:p>
              <a:p>
                <a:pPr marL="101600" lvl="5">
                  <a:spcBef>
                    <a:spcPts val="600"/>
                  </a:spcBef>
                  <a:buSzPts val="2000"/>
                </a:pPr>
                <a:r>
                  <a:rPr lang="en-US" dirty="0"/>
                  <a:t>	Both S-parameter values exhibit significant drops.</a:t>
                </a:r>
                <a:endParaRPr lang="en-US" dirty="0">
                  <a:latin typeface="Source Sans Pro" panose="020B0503030403020204" pitchFamily="34" charset="0"/>
                  <a:ea typeface="Source Sans Pro" panose="020B0503030403020204" pitchFamily="34" charset="0"/>
                </a:endParaRPr>
              </a:p>
              <a:p>
                <a:pPr marL="457200" lvl="5" indent="-355600">
                  <a:spcBef>
                    <a:spcPts val="600"/>
                  </a:spcBef>
                  <a:buSzPts val="2000"/>
                  <a:buChar char="◉"/>
                </a:pPr>
                <a:endParaRPr lang="en-US" dirty="0">
                  <a:latin typeface="Source Sans Pro" panose="020B0503030403020204" pitchFamily="34" charset="0"/>
                  <a:ea typeface="Source Sans Pro" panose="020B0503030403020204" pitchFamily="34" charset="0"/>
                </a:endParaRPr>
              </a:p>
              <a:p>
                <a:pPr marL="457200" lvl="0" indent="-355600">
                  <a:spcBef>
                    <a:spcPts val="600"/>
                  </a:spcBef>
                  <a:buSzPts val="2000"/>
                  <a:buChar char="◉"/>
                </a:pPr>
                <a:r>
                  <a:rPr lang="en-US" dirty="0">
                    <a:solidFill>
                      <a:srgbClr val="00B050"/>
                    </a:solidFill>
                  </a:rPr>
                  <a:t>Field Distribution: Thickness and Distance Effects</a:t>
                </a:r>
              </a:p>
              <a:p>
                <a:pPr marL="101600" lvl="0">
                  <a:spcBef>
                    <a:spcPts val="600"/>
                  </a:spcBef>
                  <a:buSzPts val="2000"/>
                </a:pPr>
                <a:r>
                  <a:rPr lang="en-US" dirty="0"/>
                  <a:t>	 Thicker Teflon  sheet results in more scattered field but lower intensity.</a:t>
                </a:r>
              </a:p>
              <a:p>
                <a:pPr marL="101600" lvl="0">
                  <a:spcBef>
                    <a:spcPts val="600"/>
                  </a:spcBef>
                  <a:buSzPts val="2000"/>
                </a:pPr>
                <a:r>
                  <a:rPr lang="en-US" dirty="0"/>
                  <a:t>	 Increasing distance leads to more scattered field resembling the first experiment.</a:t>
                </a:r>
              </a:p>
              <a:p>
                <a:pPr marL="101600" lvl="0">
                  <a:spcBef>
                    <a:spcPts val="600"/>
                  </a:spcBef>
                  <a:buSzPts val="2000"/>
                </a:pPr>
                <a:r>
                  <a:rPr lang="en-US" dirty="0"/>
                  <a:t>	 The fourth experiment shows  field scattering and variations at the ends of the Teflon sheet</a:t>
                </a:r>
              </a:p>
              <a:p>
                <a:pPr marL="457200" lvl="0" indent="-355600">
                  <a:spcBef>
                    <a:spcPts val="600"/>
                  </a:spcBef>
                  <a:buSzPts val="2000"/>
                  <a:buChar char="◉"/>
                </a:pPr>
                <a:endParaRPr lang="en-US" dirty="0">
                  <a:latin typeface="Source Sans Pro" panose="020B0503030403020204" pitchFamily="34" charset="0"/>
                  <a:ea typeface="Source Sans Pro" panose="020B0503030403020204" pitchFamily="34" charset="0"/>
                </a:endParaRPr>
              </a:p>
              <a:p>
                <a:pPr marL="457200" lvl="0" indent="-355600">
                  <a:spcBef>
                    <a:spcPts val="600"/>
                  </a:spcBef>
                  <a:buSzPts val="2000"/>
                  <a:buChar char="◉"/>
                </a:pPr>
                <a:r>
                  <a:rPr lang="en-US" dirty="0">
                    <a:solidFill>
                      <a:srgbClr val="00B050"/>
                    </a:solidFill>
                  </a:rPr>
                  <a:t>System Efficiency: Consistency in Overall Performance</a:t>
                </a:r>
                <a:endParaRPr lang="en-US" dirty="0">
                  <a:solidFill>
                    <a:srgbClr val="00B050"/>
                  </a:solidFill>
                  <a:latin typeface="Source Sans Pro" panose="020B0503030403020204" pitchFamily="34" charset="0"/>
                  <a:ea typeface="Source Sans Pro" panose="020B0503030403020204" pitchFamily="34" charset="0"/>
                </a:endParaRPr>
              </a:p>
            </p:txBody>
          </p:sp>
        </mc:Choice>
        <mc:Fallback>
          <p:sp>
            <p:nvSpPr>
              <p:cNvPr id="7" name="Google Shape;472;p14">
                <a:extLst>
                  <a:ext uri="{FF2B5EF4-FFF2-40B4-BE49-F238E27FC236}">
                    <a16:creationId xmlns:a16="http://schemas.microsoft.com/office/drawing/2014/main" id="{B7DDA3CB-05D2-53E8-52CB-8E0E59210C19}"/>
                  </a:ext>
                </a:extLst>
              </p:cNvPr>
              <p:cNvSpPr txBox="1">
                <a:spLocks noRot="1" noChangeAspect="1" noMove="1" noResize="1" noEditPoints="1" noAdjustHandles="1" noChangeArrowheads="1" noChangeShapeType="1" noTextEdit="1"/>
              </p:cNvSpPr>
              <p:nvPr/>
            </p:nvSpPr>
            <p:spPr>
              <a:xfrm>
                <a:off x="820921" y="950829"/>
                <a:ext cx="8284553" cy="3451050"/>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6517035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dirty="0"/>
              <a:t>THANKS!</a:t>
            </a:r>
            <a:endParaRPr sz="10000" dirty="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dirty="0"/>
              <a:t>Any questions?</a:t>
            </a:r>
            <a:endParaRPr sz="3600" b="1" dirty="0"/>
          </a:p>
          <a:p>
            <a:pPr marL="0" lvl="0" indent="0" algn="ctr" rtl="0">
              <a:spcBef>
                <a:spcPts val="600"/>
              </a:spcBef>
              <a:spcAft>
                <a:spcPts val="0"/>
              </a:spcAft>
              <a:buNone/>
            </a:pPr>
            <a:r>
              <a:rPr lang="en" dirty="0"/>
              <a:t>You can find me at</a:t>
            </a:r>
            <a:endParaRPr dirty="0"/>
          </a:p>
          <a:p>
            <a:pPr marL="0" lvl="0" indent="0" algn="ctr" rtl="0">
              <a:spcBef>
                <a:spcPts val="600"/>
              </a:spcBef>
              <a:spcAft>
                <a:spcPts val="0"/>
              </a:spcAft>
              <a:buNone/>
            </a:pPr>
            <a:r>
              <a:rPr lang="en" dirty="0"/>
              <a:t>@alireza_javid01 / Alirezajavid.2001@gmail.com</a:t>
            </a:r>
            <a:endParaRPr dirty="0"/>
          </a:p>
          <a:p>
            <a:pPr marL="0" lvl="0" indent="0" algn="ctr" rtl="0">
              <a:spcBef>
                <a:spcPts val="600"/>
              </a:spcBef>
              <a:spcAft>
                <a:spcPts val="0"/>
              </a:spcAft>
              <a:buNone/>
            </a:pPr>
            <a:endParaRPr sz="3600" b="1" dirty="0"/>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57781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2" name="Google Shape;469;p14">
            <a:extLst>
              <a:ext uri="{FF2B5EF4-FFF2-40B4-BE49-F238E27FC236}">
                <a16:creationId xmlns:a16="http://schemas.microsoft.com/office/drawing/2014/main" id="{49E69E90-9F82-6A6E-E6F8-5AB3867A3D02}"/>
              </a:ext>
            </a:extLst>
          </p:cNvPr>
          <p:cNvSpPr txBox="1">
            <a:spLocks noGrp="1"/>
          </p:cNvSpPr>
          <p:nvPr>
            <p:ph type="title"/>
          </p:nvPr>
        </p:nvSpPr>
        <p:spPr>
          <a:xfrm>
            <a:off x="558652" y="242493"/>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Introduction to Horn Antenna</a:t>
            </a:r>
          </a:p>
        </p:txBody>
      </p:sp>
      <p:pic>
        <p:nvPicPr>
          <p:cNvPr id="4" name="Picture 3">
            <a:extLst>
              <a:ext uri="{FF2B5EF4-FFF2-40B4-BE49-F238E27FC236}">
                <a16:creationId xmlns:a16="http://schemas.microsoft.com/office/drawing/2014/main" id="{DDE955E5-AD46-FA90-E53E-4A5CAE91EBE8}"/>
              </a:ext>
            </a:extLst>
          </p:cNvPr>
          <p:cNvPicPr>
            <a:picLocks noChangeAspect="1"/>
          </p:cNvPicPr>
          <p:nvPr/>
        </p:nvPicPr>
        <p:blipFill>
          <a:blip r:embed="rId3"/>
          <a:stretch>
            <a:fillRect/>
          </a:stretch>
        </p:blipFill>
        <p:spPr>
          <a:xfrm>
            <a:off x="2523993" y="1035745"/>
            <a:ext cx="4096013" cy="3072009"/>
          </a:xfrm>
          <a:prstGeom prst="rect">
            <a:avLst/>
          </a:prstGeom>
        </p:spPr>
      </p:pic>
    </p:spTree>
    <p:extLst>
      <p:ext uri="{BB962C8B-B14F-4D97-AF65-F5344CB8AC3E}">
        <p14:creationId xmlns:p14="http://schemas.microsoft.com/office/powerpoint/2010/main" val="35923125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2" name="Google Shape;469;p14">
            <a:extLst>
              <a:ext uri="{FF2B5EF4-FFF2-40B4-BE49-F238E27FC236}">
                <a16:creationId xmlns:a16="http://schemas.microsoft.com/office/drawing/2014/main" id="{49E69E90-9F82-6A6E-E6F8-5AB3867A3D02}"/>
              </a:ext>
            </a:extLst>
          </p:cNvPr>
          <p:cNvSpPr txBox="1">
            <a:spLocks noGrp="1"/>
          </p:cNvSpPr>
          <p:nvPr>
            <p:ph type="title"/>
          </p:nvPr>
        </p:nvSpPr>
        <p:spPr>
          <a:xfrm>
            <a:off x="558652" y="242493"/>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Design Parameters of Horn Antenna in C-band</a:t>
            </a:r>
          </a:p>
        </p:txBody>
      </p:sp>
      <p:pic>
        <p:nvPicPr>
          <p:cNvPr id="4" name="Picture 3">
            <a:extLst>
              <a:ext uri="{FF2B5EF4-FFF2-40B4-BE49-F238E27FC236}">
                <a16:creationId xmlns:a16="http://schemas.microsoft.com/office/drawing/2014/main" id="{D4EF5BB5-E893-768A-6904-57D90359591F}"/>
              </a:ext>
            </a:extLst>
          </p:cNvPr>
          <p:cNvPicPr>
            <a:picLocks noChangeAspect="1"/>
          </p:cNvPicPr>
          <p:nvPr/>
        </p:nvPicPr>
        <p:blipFill>
          <a:blip r:embed="rId3"/>
          <a:stretch>
            <a:fillRect/>
          </a:stretch>
        </p:blipFill>
        <p:spPr>
          <a:xfrm>
            <a:off x="5111898" y="1792448"/>
            <a:ext cx="4032102" cy="1672015"/>
          </a:xfrm>
          <a:prstGeom prst="rect">
            <a:avLst/>
          </a:prstGeom>
        </p:spPr>
      </p:pic>
      <p:pic>
        <p:nvPicPr>
          <p:cNvPr id="10" name="Picture 9">
            <a:extLst>
              <a:ext uri="{FF2B5EF4-FFF2-40B4-BE49-F238E27FC236}">
                <a16:creationId xmlns:a16="http://schemas.microsoft.com/office/drawing/2014/main" id="{2A80DBBB-5645-99F3-11A3-86D07A3DE89A}"/>
              </a:ext>
            </a:extLst>
          </p:cNvPr>
          <p:cNvPicPr>
            <a:picLocks noChangeAspect="1"/>
          </p:cNvPicPr>
          <p:nvPr/>
        </p:nvPicPr>
        <p:blipFill>
          <a:blip r:embed="rId4"/>
          <a:stretch>
            <a:fillRect/>
          </a:stretch>
        </p:blipFill>
        <p:spPr>
          <a:xfrm>
            <a:off x="690133" y="1214824"/>
            <a:ext cx="4290432" cy="2827265"/>
          </a:xfrm>
          <a:prstGeom prst="rect">
            <a:avLst/>
          </a:prstGeom>
        </p:spPr>
      </p:pic>
    </p:spTree>
    <p:extLst>
      <p:ext uri="{BB962C8B-B14F-4D97-AF65-F5344CB8AC3E}">
        <p14:creationId xmlns:p14="http://schemas.microsoft.com/office/powerpoint/2010/main" val="15523831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2" name="Google Shape;469;p14">
            <a:extLst>
              <a:ext uri="{FF2B5EF4-FFF2-40B4-BE49-F238E27FC236}">
                <a16:creationId xmlns:a16="http://schemas.microsoft.com/office/drawing/2014/main" id="{49E69E90-9F82-6A6E-E6F8-5AB3867A3D02}"/>
              </a:ext>
            </a:extLst>
          </p:cNvPr>
          <p:cNvSpPr txBox="1">
            <a:spLocks noGrp="1"/>
          </p:cNvSpPr>
          <p:nvPr>
            <p:ph type="title"/>
          </p:nvPr>
        </p:nvSpPr>
        <p:spPr>
          <a:xfrm>
            <a:off x="558652" y="242493"/>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Design in HFSS</a:t>
            </a:r>
          </a:p>
        </p:txBody>
      </p:sp>
      <p:sp>
        <p:nvSpPr>
          <p:cNvPr id="7" name="Google Shape;472;p14">
            <a:extLst>
              <a:ext uri="{FF2B5EF4-FFF2-40B4-BE49-F238E27FC236}">
                <a16:creationId xmlns:a16="http://schemas.microsoft.com/office/drawing/2014/main" id="{B7DDA3CB-05D2-53E8-52CB-8E0E59210C19}"/>
              </a:ext>
            </a:extLst>
          </p:cNvPr>
          <p:cNvSpPr txBox="1"/>
          <p:nvPr/>
        </p:nvSpPr>
        <p:spPr>
          <a:xfrm>
            <a:off x="820922" y="950829"/>
            <a:ext cx="7678036" cy="1146049"/>
          </a:xfrm>
          <a:prstGeom prst="rect">
            <a:avLst/>
          </a:prstGeom>
          <a:noFill/>
          <a:ln>
            <a:noFill/>
          </a:ln>
        </p:spPr>
        <p:txBody>
          <a:bodyPr spcFirstLastPara="1" wrap="square" lIns="91425" tIns="91425" rIns="91425" bIns="91425" anchor="t" anchorCtr="0">
            <a:noAutofit/>
          </a:bodyPr>
          <a:lstStyle/>
          <a:p>
            <a:pPr marL="457200" lvl="0" indent="-355600">
              <a:spcBef>
                <a:spcPts val="600"/>
              </a:spcBef>
              <a:buSzPts val="2000"/>
              <a:buChar char="◉"/>
            </a:pPr>
            <a:r>
              <a:rPr lang="en-US" dirty="0">
                <a:latin typeface="Source Sans Pro" panose="020B0503030403020204" pitchFamily="34" charset="0"/>
                <a:ea typeface="Source Sans Pro" panose="020B0503030403020204" pitchFamily="34" charset="0"/>
              </a:rPr>
              <a:t>We have used wave port for excitation</a:t>
            </a:r>
          </a:p>
          <a:p>
            <a:pPr marL="457200" lvl="0" indent="-355600">
              <a:spcBef>
                <a:spcPts val="600"/>
              </a:spcBef>
              <a:buSzPts val="2000"/>
              <a:buChar char="◉"/>
            </a:pPr>
            <a:r>
              <a:rPr lang="en-US" dirty="0">
                <a:latin typeface="Source Sans Pro" panose="020B0503030403020204" pitchFamily="34" charset="0"/>
                <a:ea typeface="Source Sans Pro" panose="020B0503030403020204" pitchFamily="34" charset="0"/>
              </a:rPr>
              <a:t>We create a 3D model Component to use our design in </a:t>
            </a:r>
          </a:p>
          <a:p>
            <a:pPr marL="101600" lvl="0">
              <a:spcBef>
                <a:spcPts val="600"/>
              </a:spcBef>
              <a:buSzPts val="2000"/>
            </a:pPr>
            <a:r>
              <a:rPr lang="en-US" dirty="0">
                <a:latin typeface="Source Sans Pro" panose="020B0503030403020204" pitchFamily="34" charset="0"/>
                <a:ea typeface="Source Sans Pro" panose="020B0503030403020204" pitchFamily="34" charset="0"/>
              </a:rPr>
              <a:t>next parts </a:t>
            </a:r>
          </a:p>
        </p:txBody>
      </p:sp>
      <p:pic>
        <p:nvPicPr>
          <p:cNvPr id="4" name="Picture 3">
            <a:extLst>
              <a:ext uri="{FF2B5EF4-FFF2-40B4-BE49-F238E27FC236}">
                <a16:creationId xmlns:a16="http://schemas.microsoft.com/office/drawing/2014/main" id="{B845883E-A37A-100A-055A-84490C03E0D6}"/>
              </a:ext>
            </a:extLst>
          </p:cNvPr>
          <p:cNvPicPr>
            <a:picLocks noChangeAspect="1"/>
          </p:cNvPicPr>
          <p:nvPr/>
        </p:nvPicPr>
        <p:blipFill>
          <a:blip r:embed="rId3"/>
          <a:stretch>
            <a:fillRect/>
          </a:stretch>
        </p:blipFill>
        <p:spPr>
          <a:xfrm>
            <a:off x="5984983" y="600393"/>
            <a:ext cx="3010161" cy="3406435"/>
          </a:xfrm>
          <a:prstGeom prst="rect">
            <a:avLst/>
          </a:prstGeom>
        </p:spPr>
      </p:pic>
      <p:pic>
        <p:nvPicPr>
          <p:cNvPr id="6" name="Picture 5">
            <a:extLst>
              <a:ext uri="{FF2B5EF4-FFF2-40B4-BE49-F238E27FC236}">
                <a16:creationId xmlns:a16="http://schemas.microsoft.com/office/drawing/2014/main" id="{DA13ABB5-462F-75F3-EEE7-5AB87B911138}"/>
              </a:ext>
            </a:extLst>
          </p:cNvPr>
          <p:cNvPicPr>
            <a:picLocks noChangeAspect="1"/>
          </p:cNvPicPr>
          <p:nvPr/>
        </p:nvPicPr>
        <p:blipFill>
          <a:blip r:embed="rId4"/>
          <a:stretch>
            <a:fillRect/>
          </a:stretch>
        </p:blipFill>
        <p:spPr>
          <a:xfrm>
            <a:off x="1221860" y="2303610"/>
            <a:ext cx="4099915" cy="2004234"/>
          </a:xfrm>
          <a:prstGeom prst="rect">
            <a:avLst/>
          </a:prstGeom>
        </p:spPr>
      </p:pic>
    </p:spTree>
    <p:extLst>
      <p:ext uri="{BB962C8B-B14F-4D97-AF65-F5344CB8AC3E}">
        <p14:creationId xmlns:p14="http://schemas.microsoft.com/office/powerpoint/2010/main" val="1695858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2" name="Google Shape;469;p14">
            <a:extLst>
              <a:ext uri="{FF2B5EF4-FFF2-40B4-BE49-F238E27FC236}">
                <a16:creationId xmlns:a16="http://schemas.microsoft.com/office/drawing/2014/main" id="{49E69E90-9F82-6A6E-E6F8-5AB3867A3D02}"/>
              </a:ext>
            </a:extLst>
          </p:cNvPr>
          <p:cNvSpPr txBox="1">
            <a:spLocks noGrp="1"/>
          </p:cNvSpPr>
          <p:nvPr>
            <p:ph type="title"/>
          </p:nvPr>
        </p:nvSpPr>
        <p:spPr>
          <a:xfrm>
            <a:off x="558652" y="242493"/>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Analysis Parameters</a:t>
            </a:r>
          </a:p>
        </p:txBody>
      </p:sp>
      <mc:AlternateContent xmlns:mc="http://schemas.openxmlformats.org/markup-compatibility/2006">
        <mc:Choice xmlns:a14="http://schemas.microsoft.com/office/drawing/2010/main" Requires="a14">
          <p:sp>
            <p:nvSpPr>
              <p:cNvPr id="7" name="Google Shape;472;p14">
                <a:extLst>
                  <a:ext uri="{FF2B5EF4-FFF2-40B4-BE49-F238E27FC236}">
                    <a16:creationId xmlns:a16="http://schemas.microsoft.com/office/drawing/2014/main" id="{B7DDA3CB-05D2-53E8-52CB-8E0E59210C19}"/>
                  </a:ext>
                </a:extLst>
              </p:cNvPr>
              <p:cNvSpPr txBox="1"/>
              <p:nvPr/>
            </p:nvSpPr>
            <p:spPr>
              <a:xfrm>
                <a:off x="820922" y="950829"/>
                <a:ext cx="7678036" cy="1146049"/>
              </a:xfrm>
              <a:prstGeom prst="rect">
                <a:avLst/>
              </a:prstGeom>
              <a:noFill/>
              <a:ln>
                <a:noFill/>
              </a:ln>
            </p:spPr>
            <p:txBody>
              <a:bodyPr spcFirstLastPara="1" wrap="square" lIns="91425" tIns="91425" rIns="91425" bIns="91425" anchor="t" anchorCtr="0">
                <a:noAutofit/>
              </a:bodyPr>
              <a:lstStyle/>
              <a:p>
                <a:pPr marL="457200" lvl="0" indent="-355600">
                  <a:spcBef>
                    <a:spcPts val="600"/>
                  </a:spcBef>
                  <a:buSzPts val="2000"/>
                  <a:buChar char="◉"/>
                </a:pPr>
                <a:r>
                  <a:rPr lang="en-US" dirty="0"/>
                  <a:t>S-parameters are a way of expressing things with general waves instead of voltages and currents. It describes how much the waves are reflected or transmitted from/through a device. With a device like an antenna, there’s not only 1 but 4 S-parameters. </a:t>
                </a:r>
                <a14:m>
                  <m:oMath xmlns:m="http://schemas.openxmlformats.org/officeDocument/2006/math">
                    <m:sSub>
                      <m:sSubPr>
                        <m:ctrlPr>
                          <a:rPr lang="en-US" dirty="0" smtClean="0">
                            <a:solidFill>
                              <a:srgbClr val="836967"/>
                            </a:solidFill>
                            <a:latin typeface="Cambria Math" panose="02040503050406030204" pitchFamily="18" charset="0"/>
                          </a:rPr>
                        </m:ctrlPr>
                      </m:sSubPr>
                      <m:e>
                        <m:r>
                          <a:rPr lang="en-US" i="1" dirty="0">
                            <a:latin typeface="Cambria Math" panose="02040503050406030204" pitchFamily="18" charset="0"/>
                          </a:rPr>
                          <m:t>𝑆</m:t>
                        </m:r>
                      </m:e>
                      <m:sub>
                        <m:r>
                          <a:rPr lang="en-US" i="0" dirty="0">
                            <a:latin typeface="Cambria Math" panose="02040503050406030204" pitchFamily="18" charset="0"/>
                          </a:rPr>
                          <m:t>11</m:t>
                        </m:r>
                      </m:sub>
                    </m:sSub>
                  </m:oMath>
                </a14:m>
                <a:r>
                  <a:rPr lang="en-US" dirty="0"/>
                  <a:t> (return loss) represents how much power is reflected from the antenna, and hence is known as the reflection coefficient.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𝑆</m:t>
                        </m:r>
                      </m:e>
                      <m:sub>
                        <m:r>
                          <a:rPr lang="en-US" dirty="0">
                            <a:latin typeface="Cambria Math" panose="02040503050406030204" pitchFamily="18" charset="0"/>
                          </a:rPr>
                          <m:t>1</m:t>
                        </m:r>
                        <m:r>
                          <a:rPr lang="en-US" b="0" i="1" dirty="0" smtClean="0">
                            <a:latin typeface="Cambria Math" panose="02040503050406030204" pitchFamily="18" charset="0"/>
                          </a:rPr>
                          <m:t>2</m:t>
                        </m:r>
                      </m:sub>
                    </m:sSub>
                  </m:oMath>
                </a14:m>
                <a:r>
                  <a:rPr lang="en-US" dirty="0"/>
                  <a:t> is the reverse voltage gain.</a:t>
                </a:r>
              </a:p>
              <a:p>
                <a:pPr marL="457200" lvl="0" indent="-355600">
                  <a:spcBef>
                    <a:spcPts val="600"/>
                  </a:spcBef>
                  <a:buSzPts val="2000"/>
                  <a:buChar char="◉"/>
                </a:pPr>
                <a:r>
                  <a:rPr lang="en-US" dirty="0"/>
                  <a:t>Directivity is the measure of how well an antenna focuses energy in a particular direction. It is the ratio of the radiation intensity in a given direction to the average radiation intensity over all directions.</a:t>
                </a:r>
              </a:p>
              <a:p>
                <a:pPr marL="457200" lvl="0" indent="-355600">
                  <a:spcBef>
                    <a:spcPts val="600"/>
                  </a:spcBef>
                  <a:buSzPts val="2000"/>
                  <a:buChar char="◉"/>
                </a:pPr>
                <a:r>
                  <a:rPr lang="en-US" dirty="0"/>
                  <a:t>Antenna gain is the measure of the effectiveness of an antenna in a particular direction. It is the ratio of the radiation intensity in a given direction to the radiation intensity that would be obtained if the power accepted by the antenna were radiated </a:t>
                </a:r>
                <a:r>
                  <a:rPr lang="en-US" dirty="0" err="1"/>
                  <a:t>isotropically</a:t>
                </a:r>
                <a:r>
                  <a:rPr lang="en-US" dirty="0"/>
                  <a:t>.</a:t>
                </a:r>
                <a:endParaRPr lang="en-US" dirty="0">
                  <a:latin typeface="Source Sans Pro" panose="020B0503030403020204" pitchFamily="34" charset="0"/>
                  <a:ea typeface="Source Sans Pro" panose="020B0503030403020204" pitchFamily="34" charset="0"/>
                </a:endParaRPr>
              </a:p>
            </p:txBody>
          </p:sp>
        </mc:Choice>
        <mc:Fallback>
          <p:sp>
            <p:nvSpPr>
              <p:cNvPr id="7" name="Google Shape;472;p14">
                <a:extLst>
                  <a:ext uri="{FF2B5EF4-FFF2-40B4-BE49-F238E27FC236}">
                    <a16:creationId xmlns:a16="http://schemas.microsoft.com/office/drawing/2014/main" id="{B7DDA3CB-05D2-53E8-52CB-8E0E59210C19}"/>
                  </a:ext>
                </a:extLst>
              </p:cNvPr>
              <p:cNvSpPr txBox="1">
                <a:spLocks noRot="1" noChangeAspect="1" noMove="1" noResize="1" noEditPoints="1" noAdjustHandles="1" noChangeArrowheads="1" noChangeShapeType="1" noTextEdit="1"/>
              </p:cNvSpPr>
              <p:nvPr/>
            </p:nvSpPr>
            <p:spPr>
              <a:xfrm>
                <a:off x="820922" y="950829"/>
                <a:ext cx="7678036" cy="1146049"/>
              </a:xfrm>
              <a:prstGeom prst="rect">
                <a:avLst/>
              </a:prstGeom>
              <a:blipFill>
                <a:blip r:embed="rId3"/>
                <a:stretch>
                  <a:fillRect r="-715" b="-14202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028597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2" name="Google Shape;469;p14">
            <a:extLst>
              <a:ext uri="{FF2B5EF4-FFF2-40B4-BE49-F238E27FC236}">
                <a16:creationId xmlns:a16="http://schemas.microsoft.com/office/drawing/2014/main" id="{49E69E90-9F82-6A6E-E6F8-5AB3867A3D02}"/>
              </a:ext>
            </a:extLst>
          </p:cNvPr>
          <p:cNvSpPr txBox="1">
            <a:spLocks noGrp="1"/>
          </p:cNvSpPr>
          <p:nvPr>
            <p:ph type="title"/>
          </p:nvPr>
        </p:nvSpPr>
        <p:spPr>
          <a:xfrm>
            <a:off x="558652" y="242493"/>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Analysis of a Horn Antenna</a:t>
            </a:r>
          </a:p>
        </p:txBody>
      </p:sp>
      <p:pic>
        <p:nvPicPr>
          <p:cNvPr id="4" name="Picture 3">
            <a:extLst>
              <a:ext uri="{FF2B5EF4-FFF2-40B4-BE49-F238E27FC236}">
                <a16:creationId xmlns:a16="http://schemas.microsoft.com/office/drawing/2014/main" id="{A42FBE5B-12D4-41F8-BB91-D39B6CA3DF9C}"/>
              </a:ext>
            </a:extLst>
          </p:cNvPr>
          <p:cNvPicPr>
            <a:picLocks noChangeAspect="1"/>
          </p:cNvPicPr>
          <p:nvPr/>
        </p:nvPicPr>
        <p:blipFill>
          <a:blip r:embed="rId3"/>
          <a:stretch>
            <a:fillRect/>
          </a:stretch>
        </p:blipFill>
        <p:spPr>
          <a:xfrm>
            <a:off x="1468460" y="1091609"/>
            <a:ext cx="5176983" cy="3351974"/>
          </a:xfrm>
          <a:prstGeom prst="rect">
            <a:avLst/>
          </a:prstGeom>
        </p:spPr>
      </p:pic>
    </p:spTree>
    <p:extLst>
      <p:ext uri="{BB962C8B-B14F-4D97-AF65-F5344CB8AC3E}">
        <p14:creationId xmlns:p14="http://schemas.microsoft.com/office/powerpoint/2010/main" val="2676212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2" name="Google Shape;469;p14">
            <a:extLst>
              <a:ext uri="{FF2B5EF4-FFF2-40B4-BE49-F238E27FC236}">
                <a16:creationId xmlns:a16="http://schemas.microsoft.com/office/drawing/2014/main" id="{49E69E90-9F82-6A6E-E6F8-5AB3867A3D02}"/>
              </a:ext>
            </a:extLst>
          </p:cNvPr>
          <p:cNvSpPr txBox="1">
            <a:spLocks noGrp="1"/>
          </p:cNvSpPr>
          <p:nvPr>
            <p:ph type="title"/>
          </p:nvPr>
        </p:nvSpPr>
        <p:spPr>
          <a:xfrm>
            <a:off x="558652" y="242493"/>
            <a:ext cx="6996600" cy="715800"/>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dirty="0">
                <a:cs typeface="B Titr" panose="00000700000000000000" pitchFamily="2" charset="-78"/>
              </a:rPr>
              <a:t>Analysis of a Horn Antenna</a:t>
            </a:r>
          </a:p>
        </p:txBody>
      </p:sp>
      <p:pic>
        <p:nvPicPr>
          <p:cNvPr id="4" name="Picture 3">
            <a:extLst>
              <a:ext uri="{FF2B5EF4-FFF2-40B4-BE49-F238E27FC236}">
                <a16:creationId xmlns:a16="http://schemas.microsoft.com/office/drawing/2014/main" id="{C75FD547-E126-2E9E-65DB-B622C9E9CA8C}"/>
              </a:ext>
            </a:extLst>
          </p:cNvPr>
          <p:cNvPicPr>
            <a:picLocks noChangeAspect="1"/>
          </p:cNvPicPr>
          <p:nvPr/>
        </p:nvPicPr>
        <p:blipFill>
          <a:blip r:embed="rId3"/>
          <a:stretch>
            <a:fillRect/>
          </a:stretch>
        </p:blipFill>
        <p:spPr>
          <a:xfrm>
            <a:off x="288152" y="1495646"/>
            <a:ext cx="4017804" cy="2601433"/>
          </a:xfrm>
          <a:prstGeom prst="rect">
            <a:avLst/>
          </a:prstGeom>
        </p:spPr>
      </p:pic>
      <p:pic>
        <p:nvPicPr>
          <p:cNvPr id="6" name="Picture 5">
            <a:extLst>
              <a:ext uri="{FF2B5EF4-FFF2-40B4-BE49-F238E27FC236}">
                <a16:creationId xmlns:a16="http://schemas.microsoft.com/office/drawing/2014/main" id="{D22FB3FE-452D-32D0-88E8-EA9BAAEFD755}"/>
              </a:ext>
            </a:extLst>
          </p:cNvPr>
          <p:cNvPicPr>
            <a:picLocks noChangeAspect="1"/>
          </p:cNvPicPr>
          <p:nvPr/>
        </p:nvPicPr>
        <p:blipFill>
          <a:blip r:embed="rId4"/>
          <a:stretch>
            <a:fillRect/>
          </a:stretch>
        </p:blipFill>
        <p:spPr>
          <a:xfrm>
            <a:off x="5004709" y="1495646"/>
            <a:ext cx="4017803" cy="2601433"/>
          </a:xfrm>
          <a:prstGeom prst="rect">
            <a:avLst/>
          </a:prstGeom>
        </p:spPr>
      </p:pic>
    </p:spTree>
    <p:extLst>
      <p:ext uri="{BB962C8B-B14F-4D97-AF65-F5344CB8AC3E}">
        <p14:creationId xmlns:p14="http://schemas.microsoft.com/office/powerpoint/2010/main" val="40836063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10094</TotalTime>
  <Words>892</Words>
  <Application>Microsoft Office PowerPoint</Application>
  <PresentationFormat>On-screen Show (16:9)</PresentationFormat>
  <Paragraphs>107</Paragraphs>
  <Slides>35</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Oswald</vt:lpstr>
      <vt:lpstr>Arial</vt:lpstr>
      <vt:lpstr>Cambria Math</vt:lpstr>
      <vt:lpstr>Source Sans Pro</vt:lpstr>
      <vt:lpstr>Quince template</vt:lpstr>
      <vt:lpstr>Analysis of Horn Antenna in C-band</vt:lpstr>
      <vt:lpstr>Introduction to Horn Antenna</vt:lpstr>
      <vt:lpstr>Introduction to Horn Antenna</vt:lpstr>
      <vt:lpstr>Introduction to Horn Antenna</vt:lpstr>
      <vt:lpstr>Design Parameters of Horn Antenna in C-band</vt:lpstr>
      <vt:lpstr>Design in HFSS</vt:lpstr>
      <vt:lpstr>Analysis Parameters</vt:lpstr>
      <vt:lpstr>Analysis of a Horn Antenna</vt:lpstr>
      <vt:lpstr>Analysis of a Horn Antenna</vt:lpstr>
      <vt:lpstr>Analysis of a Horn Antenna</vt:lpstr>
      <vt:lpstr>A PEC Plane Between 2 Horn Antennas</vt:lpstr>
      <vt:lpstr>A PEC Plane Between 2 Horn Antennas</vt:lpstr>
      <vt:lpstr>A PEC Plane Between 2 Horn Antennas</vt:lpstr>
      <vt:lpstr>A PEC Plane Between 2 Horn Antennas</vt:lpstr>
      <vt:lpstr>A PEC Plane Between 2 Horn Antennas</vt:lpstr>
      <vt:lpstr>A PEC Plane Between 2 Horn Antennas</vt:lpstr>
      <vt:lpstr>A PEC Plane Between 2 Horn Antennas</vt:lpstr>
      <vt:lpstr>A Teflon Plane Between 2 Horn Antennas</vt:lpstr>
      <vt:lpstr>A Teflon Plane Between 2 Horn Antennas</vt:lpstr>
      <vt:lpstr>A Teflon Plane Between 2 Horn Antennas</vt:lpstr>
      <vt:lpstr>A Teflon Plane Between 2 Horn Antennas</vt:lpstr>
      <vt:lpstr>A Teflon Plane Between 2 Horn Antennas</vt:lpstr>
      <vt:lpstr>A Teflon Plane Between 2 Horn Antennas</vt:lpstr>
      <vt:lpstr>A Teflon Plane Between 2 Horn Antennas</vt:lpstr>
      <vt:lpstr>A Teflon Plane Between 2 Horn Antennas</vt:lpstr>
      <vt:lpstr>A Teflon Plane Between 2 Horn Antennas</vt:lpstr>
      <vt:lpstr>A Teflon Plane Between 2 Horn Antennas</vt:lpstr>
      <vt:lpstr>A Teflon Plane Between 2 Horn Antennas</vt:lpstr>
      <vt:lpstr>A Teflon Plane Between 2 Horn Antennas</vt:lpstr>
      <vt:lpstr>A Teflon Plane Between 2 Horn Antennas</vt:lpstr>
      <vt:lpstr>A Teflon Plane Between 2 Horn Antennas</vt:lpstr>
      <vt:lpstr>A Teflon Plane Between 2 Horn Antennas</vt:lpstr>
      <vt:lpstr>A Teflon Plane Between 2 Horn Antennas</vt:lpstr>
      <vt:lpstr>A Teflon Plane Between 2 Horn Antennas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Mutual Information in Learning Feature Transformations</dc:title>
  <dc:creator>Alireza Javid</dc:creator>
  <cp:lastModifiedBy>Alireza Javid</cp:lastModifiedBy>
  <cp:revision>27</cp:revision>
  <dcterms:modified xsi:type="dcterms:W3CDTF">2023-06-29T19:40:14Z</dcterms:modified>
</cp:coreProperties>
</file>